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59" r:id="rId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20CA2-4C18-41C8-B3D2-82E82B622589}" v="20" dt="2024-10-28T17:09:56.92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descr="Forma, Patrón de fondo&#10;&#10;Descripción generada automáticamente">
            <a:extLst>
              <a:ext uri="{FF2B5EF4-FFF2-40B4-BE49-F238E27FC236}">
                <a16:creationId xmlns="" xmlns:a16="http://schemas.microsoft.com/office/drawing/2014/main" id="{646C3CDC-37D9-00B5-6862-4EF7C5838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 xmlns:a16="http://schemas.microsoft.com/office/drawing/2014/main" id="{62A1ACBA-BF5F-1B69-07F6-FCCA10F942CF}"/>
              </a:ext>
            </a:extLst>
          </p:cNvPr>
          <p:cNvSpPr>
            <a:spLocks noGrp="1"/>
          </p:cNvSpPr>
          <p:nvPr>
            <p:ph type="ctrTitle" hasCustomPrompt="1"/>
          </p:nvPr>
        </p:nvSpPr>
        <p:spPr>
          <a:xfrm>
            <a:off x="1099124" y="1469572"/>
            <a:ext cx="7139999" cy="1533398"/>
          </a:xfrm>
          <a:prstGeom prst="rect">
            <a:avLst/>
          </a:prstGeom>
        </p:spPr>
        <p:txBody>
          <a:bodyPr anchor="ctr"/>
          <a:lstStyle>
            <a:lvl1pPr algn="ctr">
              <a:lnSpc>
                <a:spcPct val="100000"/>
              </a:lnSpc>
              <a:defRPr sz="6000">
                <a:latin typeface="Arial Narrow" panose="020B0606020202030204" pitchFamily="34" charset="0"/>
              </a:defRPr>
            </a:lvl1pPr>
          </a:lstStyle>
          <a:p>
            <a:r>
              <a:rPr lang="es-ES" dirty="0"/>
              <a:t>Titulo</a:t>
            </a:r>
            <a:endParaRPr lang="es-CO" dirty="0"/>
          </a:p>
        </p:txBody>
      </p:sp>
      <p:sp>
        <p:nvSpPr>
          <p:cNvPr id="3" name="Subtítulo 2">
            <a:extLst>
              <a:ext uri="{FF2B5EF4-FFF2-40B4-BE49-F238E27FC236}">
                <a16:creationId xmlns="" xmlns:a16="http://schemas.microsoft.com/office/drawing/2014/main" id="{A844BFCD-D0DF-FB77-2C6C-0ADF55A8F0BD}"/>
              </a:ext>
            </a:extLst>
          </p:cNvPr>
          <p:cNvSpPr>
            <a:spLocks noGrp="1"/>
          </p:cNvSpPr>
          <p:nvPr>
            <p:ph type="subTitle" idx="1" hasCustomPrompt="1"/>
          </p:nvPr>
        </p:nvSpPr>
        <p:spPr>
          <a:xfrm>
            <a:off x="1099126" y="3341915"/>
            <a:ext cx="6336147" cy="1480309"/>
          </a:xfrm>
          <a:prstGeom prst="rect">
            <a:avLst/>
          </a:prstGeom>
        </p:spPr>
        <p:txBody>
          <a:bodyPr anchor="t">
            <a:normAutofit/>
          </a:bodyPr>
          <a:lstStyle>
            <a:lvl1pPr marL="0" indent="0" algn="l">
              <a:buNone/>
              <a:defRPr sz="2200" b="0">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Servicio</a:t>
            </a:r>
            <a:endParaRPr lang="es-CO" dirty="0"/>
          </a:p>
        </p:txBody>
      </p:sp>
      <p:pic>
        <p:nvPicPr>
          <p:cNvPr id="14" name="Imagen 13" descr="Logotipo&#10;&#10;Descripción generada automáticamente">
            <a:extLst>
              <a:ext uri="{FF2B5EF4-FFF2-40B4-BE49-F238E27FC236}">
                <a16:creationId xmlns="" xmlns:a16="http://schemas.microsoft.com/office/drawing/2014/main" id="{E205D2D2-2DFA-B11A-9AA3-AF02764B93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9123" y="2236271"/>
            <a:ext cx="2759510" cy="2759510"/>
          </a:xfrm>
          <a:prstGeom prst="rect">
            <a:avLst/>
          </a:prstGeom>
        </p:spPr>
      </p:pic>
      <p:sp>
        <p:nvSpPr>
          <p:cNvPr id="15" name="Subtítulo 2">
            <a:extLst>
              <a:ext uri="{FF2B5EF4-FFF2-40B4-BE49-F238E27FC236}">
                <a16:creationId xmlns="" xmlns:a16="http://schemas.microsoft.com/office/drawing/2014/main" id="{B21453D4-5F05-9370-7519-A145C4AE5E96}"/>
              </a:ext>
            </a:extLst>
          </p:cNvPr>
          <p:cNvSpPr txBox="1">
            <a:spLocks/>
          </p:cNvSpPr>
          <p:nvPr userDrawn="1"/>
        </p:nvSpPr>
        <p:spPr>
          <a:xfrm>
            <a:off x="1099126" y="5230567"/>
            <a:ext cx="6041904" cy="89054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tabLst>
                <a:tab pos="2806065" algn="ctr"/>
                <a:tab pos="5612130" algn="r"/>
              </a:tabLst>
            </a:pPr>
            <a:r>
              <a:rPr lang="es-ES" sz="1600" b="1" dirty="0">
                <a:solidFill>
                  <a:schemeClr val="tx1"/>
                </a:solidFill>
                <a:latin typeface="Arial Narrow" panose="020B0606020202030204" pitchFamily="34" charset="0"/>
                <a:ea typeface="Arial MT"/>
                <a:cs typeface="Arial" panose="020B0604020202020204" pitchFamily="34" charset="0"/>
              </a:rPr>
              <a:t> Calle 7 #14-69 -        https://portal.hospitalsvpgarzon.gov.co/ </a:t>
            </a:r>
          </a:p>
          <a:p>
            <a:pPr algn="ctr">
              <a:lnSpc>
                <a:spcPct val="100000"/>
              </a:lnSpc>
              <a:tabLst>
                <a:tab pos="2806065" algn="ctr"/>
                <a:tab pos="5612130" algn="r"/>
              </a:tabLst>
            </a:pPr>
            <a:r>
              <a:rPr lang="es-ES" sz="1600" b="1" dirty="0">
                <a:solidFill>
                  <a:schemeClr val="tx1"/>
                </a:solidFill>
                <a:latin typeface="Arial Narrow" panose="020B0606020202030204" pitchFamily="34" charset="0"/>
                <a:ea typeface="Arial MT"/>
                <a:cs typeface="Arial" panose="020B0604020202020204" pitchFamily="34" charset="0"/>
              </a:rPr>
              <a:t>  gerencia@hospitalsvpgarzon.gov.co, calidad@hospitalsvpgarzon.gov.co</a:t>
            </a:r>
          </a:p>
        </p:txBody>
      </p:sp>
      <p:pic>
        <p:nvPicPr>
          <p:cNvPr id="4" name="Imagen 3" descr="Logotipo&#10;&#10;El contenido generado por IA puede ser incorrecto.">
            <a:extLst>
              <a:ext uri="{FF2B5EF4-FFF2-40B4-BE49-F238E27FC236}">
                <a16:creationId xmlns="" xmlns:a16="http://schemas.microsoft.com/office/drawing/2014/main" id="{FA2ED621-896C-0311-7D71-FA9C6B73390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0577" y="6253077"/>
            <a:ext cx="1554480" cy="577215"/>
          </a:xfrm>
          <a:prstGeom prst="rect">
            <a:avLst/>
          </a:prstGeom>
          <a:noFill/>
          <a:ln>
            <a:noFill/>
          </a:ln>
        </p:spPr>
      </p:pic>
      <p:sp>
        <p:nvSpPr>
          <p:cNvPr id="5" name="Título 1">
            <a:extLst>
              <a:ext uri="{FF2B5EF4-FFF2-40B4-BE49-F238E27FC236}">
                <a16:creationId xmlns="" xmlns:a16="http://schemas.microsoft.com/office/drawing/2014/main" id="{AC1B9EF4-D064-3BAE-6727-ACB658AECF96}"/>
              </a:ext>
            </a:extLst>
          </p:cNvPr>
          <p:cNvSpPr txBox="1">
            <a:spLocks/>
          </p:cNvSpPr>
          <p:nvPr userDrawn="1"/>
        </p:nvSpPr>
        <p:spPr>
          <a:xfrm>
            <a:off x="2965375" y="6431762"/>
            <a:ext cx="4488370" cy="219843"/>
          </a:xfrm>
          <a:prstGeom prst="rect">
            <a:avLst/>
          </a:prstGeom>
        </p:spPr>
        <p:txBody>
          <a:bodyPr vert="horz" lIns="91440" tIns="45720" rIns="91440" bIns="45720" rtlCol="0" anchor="ctr">
            <a:noAutofit/>
          </a:bodyPr>
          <a:lst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a:lstStyle>
          <a:p>
            <a:r>
              <a:rPr lang="es-ES" sz="1800" b="1" dirty="0">
                <a:latin typeface="Arial Narrow" panose="020B0606020202030204" pitchFamily="34" charset="0"/>
              </a:rPr>
              <a:t>“UN FUTURO QUE CONSTRUIMOS TODOS”</a:t>
            </a:r>
            <a:endParaRPr lang="es-CO" sz="1800" b="1" dirty="0">
              <a:latin typeface="Arial Narrow" panose="020B0606020202030204" pitchFamily="34" charset="0"/>
            </a:endParaRPr>
          </a:p>
        </p:txBody>
      </p:sp>
      <p:pic>
        <p:nvPicPr>
          <p:cNvPr id="17" name="Imagen 16" descr="Forma&#10;&#10;El contenido generado por IA puede ser incorrecto.">
            <a:extLst>
              <a:ext uri="{FF2B5EF4-FFF2-40B4-BE49-F238E27FC236}">
                <a16:creationId xmlns="" xmlns:a16="http://schemas.microsoft.com/office/drawing/2014/main" id="{675F0844-1600-4835-F696-F331671F554C}"/>
              </a:ext>
            </a:extLst>
          </p:cNvPr>
          <p:cNvPicPr>
            <a:picLocks noChangeAspect="1"/>
          </p:cNvPicPr>
          <p:nvPr userDrawn="1"/>
        </p:nvPicPr>
        <p:blipFill>
          <a:blip r:embed="rId5" cstate="print">
            <a:grayscl/>
            <a:biLevel thresh="50000"/>
            <a:extLst>
              <a:ext uri="{28A0092B-C50C-407E-A947-70E740481C1C}">
                <a14:useLocalDpi xmlns:a14="http://schemas.microsoft.com/office/drawing/2010/main" val="0"/>
              </a:ext>
            </a:extLst>
          </a:blip>
          <a:srcRect l="36823" t="46959" r="37192" b="28316"/>
          <a:stretch>
            <a:fillRect/>
          </a:stretch>
        </p:blipFill>
        <p:spPr bwMode="auto">
          <a:xfrm>
            <a:off x="1609207" y="5378788"/>
            <a:ext cx="164176" cy="211083"/>
          </a:xfrm>
          <a:prstGeom prst="rect">
            <a:avLst/>
          </a:prstGeom>
          <a:noFill/>
          <a:ln>
            <a:noFill/>
          </a:ln>
        </p:spPr>
      </p:pic>
      <p:pic>
        <p:nvPicPr>
          <p:cNvPr id="18" name="Imagen 17" descr="Forma&#10;&#10;El contenido generado por IA puede ser incorrecto.">
            <a:extLst>
              <a:ext uri="{FF2B5EF4-FFF2-40B4-BE49-F238E27FC236}">
                <a16:creationId xmlns="" xmlns:a16="http://schemas.microsoft.com/office/drawing/2014/main" id="{9F50A8A7-556F-D099-84FD-D217B4DF3386}"/>
              </a:ext>
            </a:extLst>
          </p:cNvPr>
          <p:cNvPicPr>
            <a:picLocks noChangeAspect="1"/>
          </p:cNvPicPr>
          <p:nvPr userDrawn="1"/>
        </p:nvPicPr>
        <p:blipFill>
          <a:blip r:embed="rId6" cstate="print">
            <a:grayscl/>
            <a:biLevel thresh="50000"/>
            <a:extLst>
              <a:ext uri="{28A0092B-C50C-407E-A947-70E740481C1C}">
                <a14:useLocalDpi xmlns:a14="http://schemas.microsoft.com/office/drawing/2010/main" val="0"/>
              </a:ext>
            </a:extLst>
          </a:blip>
          <a:srcRect l="36823" t="3967" r="37192" b="77766"/>
          <a:stretch>
            <a:fillRect/>
          </a:stretch>
        </p:blipFill>
        <p:spPr bwMode="auto">
          <a:xfrm>
            <a:off x="3095682" y="5377471"/>
            <a:ext cx="224200" cy="212400"/>
          </a:xfrm>
          <a:prstGeom prst="rect">
            <a:avLst/>
          </a:prstGeom>
          <a:noFill/>
          <a:ln>
            <a:noFill/>
          </a:ln>
        </p:spPr>
      </p:pic>
      <p:pic>
        <p:nvPicPr>
          <p:cNvPr id="19" name="Imagen 18" descr="Forma&#10;&#10;El contenido generado por IA puede ser incorrecto.">
            <a:extLst>
              <a:ext uri="{FF2B5EF4-FFF2-40B4-BE49-F238E27FC236}">
                <a16:creationId xmlns="" xmlns:a16="http://schemas.microsoft.com/office/drawing/2014/main" id="{88F9E968-472A-9F3F-7C61-94B084B59FE6}"/>
              </a:ext>
            </a:extLst>
          </p:cNvPr>
          <p:cNvPicPr>
            <a:picLocks noChangeAspect="1"/>
          </p:cNvPicPr>
          <p:nvPr userDrawn="1"/>
        </p:nvPicPr>
        <p:blipFill>
          <a:blip r:embed="rId7" cstate="print">
            <a:grayscl/>
            <a:biLevel thresh="50000"/>
            <a:extLst>
              <a:ext uri="{28A0092B-C50C-407E-A947-70E740481C1C}">
                <a14:useLocalDpi xmlns:a14="http://schemas.microsoft.com/office/drawing/2010/main" val="0"/>
              </a:ext>
            </a:extLst>
          </a:blip>
          <a:srcRect l="36823" t="25186" r="37192" b="57285"/>
          <a:stretch>
            <a:fillRect/>
          </a:stretch>
        </p:blipFill>
        <p:spPr bwMode="auto">
          <a:xfrm>
            <a:off x="980430" y="5762936"/>
            <a:ext cx="237388" cy="212400"/>
          </a:xfrm>
          <a:prstGeom prst="rect">
            <a:avLst/>
          </a:prstGeom>
          <a:noFill/>
          <a:ln>
            <a:noFill/>
          </a:ln>
        </p:spPr>
      </p:pic>
    </p:spTree>
    <p:extLst>
      <p:ext uri="{BB962C8B-B14F-4D97-AF65-F5344CB8AC3E}">
        <p14:creationId xmlns:p14="http://schemas.microsoft.com/office/powerpoint/2010/main" val="163034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3" name="Imagen 12" descr="Forma, Rectángulo&#10;&#10;Descripción generada automáticamente">
            <a:extLst>
              <a:ext uri="{FF2B5EF4-FFF2-40B4-BE49-F238E27FC236}">
                <a16:creationId xmlns="" xmlns:a16="http://schemas.microsoft.com/office/drawing/2014/main" id="{24D8F6F9-34CA-3A08-8A50-2A4CC4A18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 xmlns:a16="http://schemas.microsoft.com/office/drawing/2014/main" id="{7834B491-F043-3500-2201-3828E4D9786F}"/>
              </a:ext>
            </a:extLst>
          </p:cNvPr>
          <p:cNvSpPr>
            <a:spLocks noGrp="1"/>
          </p:cNvSpPr>
          <p:nvPr>
            <p:ph type="title"/>
          </p:nvPr>
        </p:nvSpPr>
        <p:spPr>
          <a:xfrm>
            <a:off x="838200" y="489527"/>
            <a:ext cx="9534236" cy="738909"/>
          </a:xfrm>
          <a:prstGeom prst="rect">
            <a:avLst/>
          </a:prstGeom>
        </p:spPr>
        <p:txBody>
          <a:bodyPr>
            <a:normAutofit/>
          </a:bodyPr>
          <a:lstStyle>
            <a:lvl1pPr>
              <a:defRPr sz="3000">
                <a:latin typeface="Arial Narrow" panose="020B060602020203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 xmlns:a16="http://schemas.microsoft.com/office/drawing/2014/main" id="{7E0E5496-E624-8BCF-7CEC-8BD1E21E218B}"/>
              </a:ext>
            </a:extLst>
          </p:cNvPr>
          <p:cNvSpPr>
            <a:spLocks noGrp="1"/>
          </p:cNvSpPr>
          <p:nvPr>
            <p:ph sz="half" idx="1"/>
          </p:nvPr>
        </p:nvSpPr>
        <p:spPr>
          <a:xfrm>
            <a:off x="838200" y="1524000"/>
            <a:ext cx="5181600" cy="4652963"/>
          </a:xfrm>
          <a:prstGeom prst="rect">
            <a:avLst/>
          </a:prstGeom>
        </p:spPr>
        <p:txBody>
          <a:bodyPr>
            <a:normAutofit/>
          </a:bodyPr>
          <a:lstStyle>
            <a:lvl1pPr>
              <a:defRPr sz="2400">
                <a:latin typeface="Arial Narrow" panose="020B0606020202030204" pitchFamily="34" charset="0"/>
              </a:defRPr>
            </a:lvl1pPr>
            <a:lvl2pPr>
              <a:defRPr sz="2400">
                <a:latin typeface="Arial Narrow" panose="020B0606020202030204" pitchFamily="34" charset="0"/>
              </a:defRPr>
            </a:lvl2pPr>
            <a:lvl3pPr>
              <a:defRPr sz="2400">
                <a:latin typeface="Arial Narrow" panose="020B0606020202030204" pitchFamily="34" charset="0"/>
              </a:defRPr>
            </a:lvl3pPr>
            <a:lvl4pPr>
              <a:defRPr sz="2400">
                <a:latin typeface="Arial Narrow" panose="020B0606020202030204" pitchFamily="34" charset="0"/>
              </a:defRPr>
            </a:lvl4pPr>
            <a:lvl5pPr>
              <a:defRPr sz="2400">
                <a:latin typeface="Arial Narrow" panose="020B060602020203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contenido 3">
            <a:extLst>
              <a:ext uri="{FF2B5EF4-FFF2-40B4-BE49-F238E27FC236}">
                <a16:creationId xmlns="" xmlns:a16="http://schemas.microsoft.com/office/drawing/2014/main" id="{44A816E7-D19C-3248-FEA0-A457877AE1FE}"/>
              </a:ext>
            </a:extLst>
          </p:cNvPr>
          <p:cNvSpPr>
            <a:spLocks noGrp="1"/>
          </p:cNvSpPr>
          <p:nvPr>
            <p:ph sz="half" idx="2"/>
          </p:nvPr>
        </p:nvSpPr>
        <p:spPr>
          <a:xfrm>
            <a:off x="6172200" y="1524000"/>
            <a:ext cx="5181600" cy="4652963"/>
          </a:xfrm>
          <a:prstGeom prst="rect">
            <a:avLst/>
          </a:prstGeom>
        </p:spPr>
        <p:txBody>
          <a:bodyPr>
            <a:normAutofit/>
          </a:bodyPr>
          <a:lstStyle>
            <a:lvl1pPr>
              <a:defRPr sz="2400">
                <a:latin typeface="Arial Narrow" panose="020B0606020202030204" pitchFamily="34" charset="0"/>
              </a:defRPr>
            </a:lvl1pPr>
            <a:lvl2pPr>
              <a:defRPr sz="2400">
                <a:latin typeface="Arial Narrow" panose="020B0606020202030204" pitchFamily="34" charset="0"/>
              </a:defRPr>
            </a:lvl2pPr>
            <a:lvl3pPr>
              <a:defRPr sz="2400">
                <a:latin typeface="Arial Narrow" panose="020B0606020202030204" pitchFamily="34" charset="0"/>
              </a:defRPr>
            </a:lvl3pPr>
            <a:lvl4pPr>
              <a:defRPr sz="2400">
                <a:latin typeface="Arial Narrow" panose="020B0606020202030204" pitchFamily="34" charset="0"/>
              </a:defRPr>
            </a:lvl4pPr>
            <a:lvl5pPr>
              <a:defRPr sz="2400">
                <a:latin typeface="Arial Narrow" panose="020B060602020203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11" name="Imagen 10" descr="Logotipo&#10;&#10;Descripción generada automáticamente">
            <a:extLst>
              <a:ext uri="{FF2B5EF4-FFF2-40B4-BE49-F238E27FC236}">
                <a16:creationId xmlns="" xmlns:a16="http://schemas.microsoft.com/office/drawing/2014/main" id="{05ABD5FC-85B1-84AE-3B4F-80E786AC64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407" y="120644"/>
            <a:ext cx="1120785" cy="1120785"/>
          </a:xfrm>
          <a:prstGeom prst="rect">
            <a:avLst/>
          </a:prstGeom>
        </p:spPr>
      </p:pic>
    </p:spTree>
    <p:extLst>
      <p:ext uri="{BB962C8B-B14F-4D97-AF65-F5344CB8AC3E}">
        <p14:creationId xmlns:p14="http://schemas.microsoft.com/office/powerpoint/2010/main" val="239956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13" name="Imagen 12" descr="Forma, Rectángulo&#10;&#10;Descripción generada automáticamente">
            <a:extLst>
              <a:ext uri="{FF2B5EF4-FFF2-40B4-BE49-F238E27FC236}">
                <a16:creationId xmlns="" xmlns:a16="http://schemas.microsoft.com/office/drawing/2014/main" id="{24D8F6F9-34CA-3A08-8A50-2A4CC4A18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 xmlns:a16="http://schemas.microsoft.com/office/drawing/2014/main" id="{7834B491-F043-3500-2201-3828E4D9786F}"/>
              </a:ext>
            </a:extLst>
          </p:cNvPr>
          <p:cNvSpPr>
            <a:spLocks noGrp="1"/>
          </p:cNvSpPr>
          <p:nvPr>
            <p:ph type="title"/>
          </p:nvPr>
        </p:nvSpPr>
        <p:spPr>
          <a:xfrm>
            <a:off x="838200" y="489527"/>
            <a:ext cx="9534236" cy="738909"/>
          </a:xfrm>
          <a:prstGeom prst="rect">
            <a:avLst/>
          </a:prstGeom>
        </p:spPr>
        <p:txBody>
          <a:bodyPr>
            <a:normAutofit/>
          </a:bodyPr>
          <a:lstStyle>
            <a:lvl1pPr>
              <a:defRPr sz="3000">
                <a:latin typeface="Arial Narrow" panose="020B060602020203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 xmlns:a16="http://schemas.microsoft.com/office/drawing/2014/main" id="{7E0E5496-E624-8BCF-7CEC-8BD1E21E218B}"/>
              </a:ext>
            </a:extLst>
          </p:cNvPr>
          <p:cNvSpPr>
            <a:spLocks noGrp="1"/>
          </p:cNvSpPr>
          <p:nvPr>
            <p:ph sz="half" idx="1"/>
          </p:nvPr>
        </p:nvSpPr>
        <p:spPr>
          <a:xfrm>
            <a:off x="838199" y="1524000"/>
            <a:ext cx="10635343" cy="4652963"/>
          </a:xfrm>
          <a:prstGeom prst="rect">
            <a:avLst/>
          </a:prstGeom>
        </p:spPr>
        <p:txBody>
          <a:bodyPr>
            <a:normAutofit/>
          </a:bodyPr>
          <a:lstStyle>
            <a:lvl1pPr>
              <a:defRPr sz="2400">
                <a:latin typeface="Arial Narrow" panose="020B0606020202030204" pitchFamily="34" charset="0"/>
              </a:defRPr>
            </a:lvl1pPr>
            <a:lvl2pPr>
              <a:defRPr sz="2400">
                <a:latin typeface="Arial Narrow" panose="020B0606020202030204" pitchFamily="34" charset="0"/>
              </a:defRPr>
            </a:lvl2pPr>
            <a:lvl3pPr>
              <a:defRPr sz="2400">
                <a:latin typeface="Arial Narrow" panose="020B0606020202030204" pitchFamily="34" charset="0"/>
              </a:defRPr>
            </a:lvl3pPr>
            <a:lvl4pPr>
              <a:defRPr sz="2400">
                <a:latin typeface="Arial Narrow" panose="020B0606020202030204" pitchFamily="34" charset="0"/>
              </a:defRPr>
            </a:lvl4pPr>
            <a:lvl5pPr>
              <a:defRPr sz="2400">
                <a:latin typeface="Arial Narrow" panose="020B060602020203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11" name="Imagen 10" descr="Logotipo&#10;&#10;Descripción generada automáticamente">
            <a:extLst>
              <a:ext uri="{FF2B5EF4-FFF2-40B4-BE49-F238E27FC236}">
                <a16:creationId xmlns="" xmlns:a16="http://schemas.microsoft.com/office/drawing/2014/main" id="{05ABD5FC-85B1-84AE-3B4F-80E786AC64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407" y="120644"/>
            <a:ext cx="1120785" cy="1120785"/>
          </a:xfrm>
          <a:prstGeom prst="rect">
            <a:avLst/>
          </a:prstGeom>
        </p:spPr>
      </p:pic>
    </p:spTree>
    <p:extLst>
      <p:ext uri="{BB962C8B-B14F-4D97-AF65-F5344CB8AC3E}">
        <p14:creationId xmlns:p14="http://schemas.microsoft.com/office/powerpoint/2010/main" val="13750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descr="Forma, Patrón de fondo&#10;&#10;Descripción generada automáticamente">
            <a:extLst>
              <a:ext uri="{FF2B5EF4-FFF2-40B4-BE49-F238E27FC236}">
                <a16:creationId xmlns="" xmlns:a16="http://schemas.microsoft.com/office/drawing/2014/main" id="{3E840FD3-789F-B154-9C75-7A542F452E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Subtítulo 2">
            <a:extLst>
              <a:ext uri="{FF2B5EF4-FFF2-40B4-BE49-F238E27FC236}">
                <a16:creationId xmlns="" xmlns:a16="http://schemas.microsoft.com/office/drawing/2014/main" id="{BFA43440-7DF4-A887-7839-D35075A084CB}"/>
              </a:ext>
            </a:extLst>
          </p:cNvPr>
          <p:cNvSpPr txBox="1">
            <a:spLocks/>
          </p:cNvSpPr>
          <p:nvPr userDrawn="1"/>
        </p:nvSpPr>
        <p:spPr>
          <a:xfrm>
            <a:off x="932873" y="1043709"/>
            <a:ext cx="7583053" cy="1221899"/>
          </a:xfrm>
          <a:prstGeom prst="rect">
            <a:avLst/>
          </a:prstGeom>
        </p:spPr>
        <p:txBody>
          <a:bodyPr vert="horz" lIns="91440" tIns="45720" rIns="91440" bIns="45720" rtlCol="0" anchor="ctr">
            <a:normAutofit/>
          </a:bodyPr>
          <a:lstStyle/>
          <a:p>
            <a:pPr algn="ctr">
              <a:lnSpc>
                <a:spcPct val="80000"/>
              </a:lnSpc>
              <a:spcAft>
                <a:spcPts val="800"/>
              </a:spcAft>
              <a:tabLst>
                <a:tab pos="2806065" algn="ctr"/>
                <a:tab pos="5612130" algn="r"/>
              </a:tabLst>
            </a:pPr>
            <a:r>
              <a:rPr lang="es-CO" sz="6600" b="1" kern="1200" dirty="0">
                <a:solidFill>
                  <a:srgbClr val="0D531E"/>
                </a:solidFill>
                <a:effectLst/>
                <a:latin typeface="Arial Narrow" panose="020B0606020202030204" pitchFamily="34" charset="0"/>
                <a:ea typeface="Aptos" panose="020B0004020202020204" pitchFamily="34" charset="0"/>
                <a:cs typeface="Arial" panose="020B0604020202020204" pitchFamily="34" charset="0"/>
              </a:rPr>
              <a:t>Muchas Gracias</a:t>
            </a:r>
            <a:endParaRPr lang="es-CO" sz="6600" kern="100" dirty="0">
              <a:solidFill>
                <a:srgbClr val="0D531E"/>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Imagen 2">
            <a:extLst>
              <a:ext uri="{FF2B5EF4-FFF2-40B4-BE49-F238E27FC236}">
                <a16:creationId xmlns="" xmlns:a16="http://schemas.microsoft.com/office/drawing/2014/main" id="{DE6A813C-DD41-6593-241A-2B63169AE53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b="7554"/>
          <a:stretch/>
        </p:blipFill>
        <p:spPr bwMode="auto">
          <a:xfrm>
            <a:off x="1716696" y="2461389"/>
            <a:ext cx="4872242" cy="2533610"/>
          </a:xfrm>
          <a:prstGeom prst="rect">
            <a:avLst/>
          </a:prstGeom>
          <a:noFill/>
          <a:ln>
            <a:noFill/>
          </a:ln>
        </p:spPr>
      </p:pic>
      <p:sp>
        <p:nvSpPr>
          <p:cNvPr id="4" name="Cuadro de texto 2">
            <a:extLst>
              <a:ext uri="{FF2B5EF4-FFF2-40B4-BE49-F238E27FC236}">
                <a16:creationId xmlns="" xmlns:a16="http://schemas.microsoft.com/office/drawing/2014/main" id="{58EEC99A-9077-E696-CCCC-ABA4E68F3289}"/>
              </a:ext>
            </a:extLst>
          </p:cNvPr>
          <p:cNvSpPr txBox="1">
            <a:spLocks noChangeArrowheads="1"/>
          </p:cNvSpPr>
          <p:nvPr userDrawn="1"/>
        </p:nvSpPr>
        <p:spPr bwMode="auto">
          <a:xfrm>
            <a:off x="1716695" y="5041179"/>
            <a:ext cx="4872242" cy="552594"/>
          </a:xfrm>
          <a:prstGeom prst="rect">
            <a:avLst/>
          </a:prstGeom>
          <a:noFill/>
          <a:ln w="9525">
            <a:noFill/>
            <a:miter lim="800000"/>
            <a:headEnd/>
            <a:tailEnd/>
          </a:ln>
        </p:spPr>
        <p:txBody>
          <a:bodyPr rot="0" vert="horz" wrap="square" lIns="91440" tIns="45720" rIns="91440" bIns="45720" numCol="1" anchor="b" anchorCtr="0">
            <a:prstTxWarp prst="textTriangleInverted">
              <a:avLst/>
            </a:prstTxWarp>
            <a:noAutofit/>
          </a:bodyPr>
          <a:lstStyle/>
          <a:p>
            <a:pPr>
              <a:lnSpc>
                <a:spcPct val="107000"/>
              </a:lnSpc>
              <a:spcAft>
                <a:spcPts val="800"/>
              </a:spcAft>
            </a:pPr>
            <a:r>
              <a:rPr lang="es-CO" sz="1100" b="1" dirty="0">
                <a:ln w="9525" cap="rnd" cmpd="sng" algn="ctr">
                  <a:solidFill>
                    <a:srgbClr val="0D531E"/>
                  </a:solidFill>
                  <a:prstDash val="solid"/>
                  <a:bevel/>
                </a:ln>
                <a:solidFill>
                  <a:srgbClr val="0D531E"/>
                </a:solidFill>
                <a:effectLst/>
                <a:latin typeface="Arial Narrow" panose="020B0606020202030204" pitchFamily="34" charset="0"/>
                <a:ea typeface="Calibri" panose="020F0502020204030204" pitchFamily="34" charset="0"/>
                <a:cs typeface="Times New Roman" panose="02020603050405020304" pitchFamily="18" charset="0"/>
              </a:rPr>
              <a:t>¡UN FUTURO QUE CONSTRUIMOS TODOS!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descr="Logotipo&#10;&#10;El contenido generado por IA puede ser incorrecto.">
            <a:extLst>
              <a:ext uri="{FF2B5EF4-FFF2-40B4-BE49-F238E27FC236}">
                <a16:creationId xmlns="" xmlns:a16="http://schemas.microsoft.com/office/drawing/2014/main" id="{E4ACC2B0-D1F9-E3D0-FE03-C86B4479A88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0577" y="6253077"/>
            <a:ext cx="1554480" cy="577215"/>
          </a:xfrm>
          <a:prstGeom prst="rect">
            <a:avLst/>
          </a:prstGeom>
          <a:noFill/>
          <a:ln>
            <a:noFill/>
          </a:ln>
        </p:spPr>
      </p:pic>
    </p:spTree>
    <p:extLst>
      <p:ext uri="{BB962C8B-B14F-4D97-AF65-F5344CB8AC3E}">
        <p14:creationId xmlns:p14="http://schemas.microsoft.com/office/powerpoint/2010/main" val="17328920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0FCC210C-FBF2-9EF6-F268-D380197891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6831E34C-82FB-8ED3-CDF3-197ED161F1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8854766C-BB78-CBEA-81DB-E0B50BFE8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D73148-13DD-4A9A-978E-FA0289987EEB}" type="datetimeFigureOut">
              <a:rPr lang="es-CO" smtClean="0"/>
              <a:t>11/06/2025</a:t>
            </a:fld>
            <a:endParaRPr lang="es-CO"/>
          </a:p>
        </p:txBody>
      </p:sp>
      <p:sp>
        <p:nvSpPr>
          <p:cNvPr id="5" name="Marcador de pie de página 4">
            <a:extLst>
              <a:ext uri="{FF2B5EF4-FFF2-40B4-BE49-F238E27FC236}">
                <a16:creationId xmlns="" xmlns:a16="http://schemas.microsoft.com/office/drawing/2014/main" id="{B7D80F26-AAFD-98D0-7562-EF6212FE8E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 xmlns:a16="http://schemas.microsoft.com/office/drawing/2014/main" id="{94099DAA-78D5-D0BE-992C-39246C9B3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76A623-27F8-47EC-B9C3-42E94BDC71DD}" type="slidenum">
              <a:rPr lang="es-CO" smtClean="0"/>
              <a:t>‹Nº›</a:t>
            </a:fld>
            <a:endParaRPr lang="es-CO"/>
          </a:p>
        </p:txBody>
      </p:sp>
    </p:spTree>
    <p:extLst>
      <p:ext uri="{BB962C8B-B14F-4D97-AF65-F5344CB8AC3E}">
        <p14:creationId xmlns:p14="http://schemas.microsoft.com/office/powerpoint/2010/main" val="38228038"/>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9">
            <a:extLst>
              <a:ext uri="{FF2B5EF4-FFF2-40B4-BE49-F238E27FC236}">
                <a16:creationId xmlns="" xmlns:a16="http://schemas.microsoft.com/office/drawing/2014/main" id="{94724CDD-1168-6D87-F512-8C08CB7CCD69}"/>
              </a:ext>
            </a:extLst>
          </p:cNvPr>
          <p:cNvSpPr>
            <a:spLocks noGrp="1"/>
          </p:cNvSpPr>
          <p:nvPr>
            <p:ph type="ctrTitle"/>
          </p:nvPr>
        </p:nvSpPr>
        <p:spPr>
          <a:xfrm>
            <a:off x="1126419" y="2274790"/>
            <a:ext cx="7139999" cy="1533398"/>
          </a:xfrm>
        </p:spPr>
        <p:txBody>
          <a:bodyPr>
            <a:normAutofit fontScale="90000"/>
          </a:bodyPr>
          <a:lstStyle/>
          <a:p>
            <a:r>
              <a:rPr lang="es-ES_tradnl" sz="5300" b="1" dirty="0" smtClean="0">
                <a:solidFill>
                  <a:schemeClr val="accent6">
                    <a:lumMod val="50000"/>
                  </a:schemeClr>
                </a:solidFill>
              </a:rPr>
              <a:t>INDICADORES </a:t>
            </a:r>
            <a:r>
              <a:rPr lang="es-ES_tradnl" sz="5300" b="1" dirty="0">
                <a:solidFill>
                  <a:schemeClr val="accent6">
                    <a:lumMod val="50000"/>
                  </a:schemeClr>
                </a:solidFill>
              </a:rPr>
              <a:t>DE CALIDAD  RESOLUCION </a:t>
            </a:r>
            <a:r>
              <a:rPr lang="es-ES_tradnl" sz="5300" b="1" dirty="0" smtClean="0">
                <a:solidFill>
                  <a:schemeClr val="accent6">
                    <a:lumMod val="50000"/>
                  </a:schemeClr>
                </a:solidFill>
              </a:rPr>
              <a:t>0256 / 2016</a:t>
            </a:r>
            <a:br>
              <a:rPr lang="es-ES_tradnl" sz="5300" b="1" dirty="0" smtClean="0">
                <a:solidFill>
                  <a:schemeClr val="accent6">
                    <a:lumMod val="50000"/>
                  </a:schemeClr>
                </a:solidFill>
              </a:rPr>
            </a:br>
            <a:r>
              <a:rPr lang="es-ES_tradnl" b="1" dirty="0">
                <a:solidFill>
                  <a:schemeClr val="accent6">
                    <a:lumMod val="50000"/>
                  </a:schemeClr>
                </a:solidFill>
              </a:rPr>
              <a:t/>
            </a:r>
            <a:br>
              <a:rPr lang="es-ES_tradnl" b="1" dirty="0">
                <a:solidFill>
                  <a:schemeClr val="accent6">
                    <a:lumMod val="50000"/>
                  </a:schemeClr>
                </a:solidFill>
              </a:rPr>
            </a:br>
            <a:r>
              <a:rPr lang="es-ES_tradnl" sz="5300" b="1" dirty="0">
                <a:solidFill>
                  <a:schemeClr val="accent6">
                    <a:lumMod val="50000"/>
                  </a:schemeClr>
                </a:solidFill>
              </a:rPr>
              <a:t>V</a:t>
            </a:r>
            <a:r>
              <a:rPr lang="es-ES_tradnl" sz="5300" b="1" dirty="0" smtClean="0">
                <a:solidFill>
                  <a:schemeClr val="accent6">
                    <a:lumMod val="50000"/>
                  </a:schemeClr>
                </a:solidFill>
              </a:rPr>
              <a:t>igencia  2024</a:t>
            </a:r>
            <a:endParaRPr lang="es-ES" sz="5300" dirty="0">
              <a:solidFill>
                <a:schemeClr val="accent6">
                  <a:lumMod val="50000"/>
                </a:schemeClr>
              </a:solidFill>
            </a:endParaRPr>
          </a:p>
        </p:txBody>
      </p:sp>
    </p:spTree>
    <p:extLst>
      <p:ext uri="{BB962C8B-B14F-4D97-AF65-F5344CB8AC3E}">
        <p14:creationId xmlns:p14="http://schemas.microsoft.com/office/powerpoint/2010/main" val="2156635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0">
            <a:extLst>
              <a:ext uri="{FF2B5EF4-FFF2-40B4-BE49-F238E27FC236}">
                <a16:creationId xmlns="" xmlns:a16="http://schemas.microsoft.com/office/drawing/2014/main" id="{A6EC75F0-39FD-D283-4378-9AC20F513B77}"/>
              </a:ext>
            </a:extLst>
          </p:cNvPr>
          <p:cNvSpPr txBox="1">
            <a:spLocks/>
          </p:cNvSpPr>
          <p:nvPr/>
        </p:nvSpPr>
        <p:spPr>
          <a:xfrm>
            <a:off x="744285" y="1144625"/>
            <a:ext cx="9163990" cy="42871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_tradnl" sz="2000" b="1" dirty="0" smtClean="0"/>
              <a:t>El Ministerio de Salud  mediante RESOLUCION 0256 DE 2016 dicta disposiciones con relación al Sistema de Información para la Calidad y se establecen 55 indicadores para el monitoreo de la calidad en salud.</a:t>
            </a:r>
            <a:endParaRPr lang="es-ES" sz="2000" dirty="0" smtClean="0"/>
          </a:p>
          <a:p>
            <a:pPr algn="just"/>
            <a:r>
              <a:rPr lang="es-ES_tradnl" sz="2000" dirty="0" smtClean="0"/>
              <a:t>El objetivo de esta resolución es fortalecer el Sistema de Información de Calidad existente que esté acorde con los cambios al SGSSS en la Ley 1438 de 2011 y Decreto 780 de 2016. Con el Sistema de Información para la Calidad en Salud se espera que mediante indicadores se evalúe el desempeño y resultados de los agentes del Sistema General de Seguridad Social en Salud, que permita brindar una información objetiva a los ciudadanos para garantizar su derecho a la libre elección de los prestadores de salud y aseguradores.</a:t>
            </a:r>
            <a:endParaRPr lang="es-ES" sz="2000" dirty="0" smtClean="0"/>
          </a:p>
          <a:p>
            <a:pPr algn="just"/>
            <a:r>
              <a:rPr lang="es-ES_tradnl" sz="2000" dirty="0" smtClean="0"/>
              <a:t>De los cuales nuestra institución de mediana complejidad debe realizar monitoreo, seguimiento, acciones de mejoramiento a las desviaciones encontradas de 38 de éstos indicadores que aplican según los procesos que se realizan y posterior a ello se realiza el respectivo cargue oportuno de información a la plataforma SISPRO del MINISTERIO DE SALUD Y PROTECCION SOCIAL, ENTES TERRITORIALES Y EAPB.</a:t>
            </a:r>
            <a:endParaRPr lang="es-ES" sz="2000" dirty="0"/>
          </a:p>
        </p:txBody>
      </p:sp>
    </p:spTree>
    <p:extLst>
      <p:ext uri="{BB962C8B-B14F-4D97-AF65-F5344CB8AC3E}">
        <p14:creationId xmlns:p14="http://schemas.microsoft.com/office/powerpoint/2010/main" val="1178824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8447" y="496371"/>
            <a:ext cx="9671715" cy="1839030"/>
          </a:xfrm>
          <a:prstGeom prst="rect">
            <a:avLst/>
          </a:prstGeom>
        </p:spPr>
        <p:txBody>
          <a:bodyPr wrap="square">
            <a:spAutoFit/>
          </a:bodyPr>
          <a:lstStyle/>
          <a:p>
            <a:pPr marR="90170" algn="just">
              <a:lnSpc>
                <a:spcPct val="115000"/>
              </a:lnSpc>
              <a:spcAft>
                <a:spcPts val="0"/>
              </a:spcAft>
            </a:pPr>
            <a:r>
              <a:rPr lang="es-ES_tradnl" sz="2000" b="1" dirty="0">
                <a:latin typeface="Arial Narrow" panose="020B0606020202030204" pitchFamily="34" charset="0"/>
                <a:ea typeface="Calibri" panose="020F0502020204030204" pitchFamily="34" charset="0"/>
                <a:cs typeface="Arial" panose="020B0604020202020204" pitchFamily="34" charset="0"/>
              </a:rPr>
              <a:t>DOMINIO EFECTIVIDAD</a:t>
            </a:r>
            <a:r>
              <a:rPr lang="es-ES_tradnl" sz="2000" dirty="0">
                <a:latin typeface="Calibri" panose="020F0502020204030204" pitchFamily="34" charset="0"/>
                <a:ea typeface="Calibri" panose="020F0502020204030204" pitchFamily="34" charset="0"/>
                <a:cs typeface="Times New Roman" panose="02020603050405020304" pitchFamily="18" charset="0"/>
              </a:rPr>
              <a:t>: </a:t>
            </a:r>
            <a:r>
              <a:rPr lang="es-ES_tradnl" sz="2000" dirty="0">
                <a:latin typeface="Arial Narrow" panose="020B0606020202030204" pitchFamily="34" charset="0"/>
                <a:ea typeface="Calibri" panose="020F0502020204030204" pitchFamily="34" charset="0"/>
                <a:cs typeface="Arial" panose="020B0604020202020204" pitchFamily="34" charset="0"/>
              </a:rPr>
              <a:t>el cuidado médico adherido a una base de evidencia científica y a resultados en mejoramiento de la salud para los individuos y las comunidades según sus necesidades</a:t>
            </a:r>
            <a:r>
              <a:rPr lang="es-ES_tradnl" sz="2000" dirty="0">
                <a:latin typeface="Calibri" panose="020F0502020204030204" pitchFamily="34" charset="0"/>
                <a:ea typeface="Calibri" panose="020F0502020204030204" pitchFamily="34" charset="0"/>
                <a:cs typeface="Times New Roman" panose="02020603050405020304" pitchFamily="18" charset="0"/>
              </a:rPr>
              <a:t>. </a:t>
            </a:r>
            <a:r>
              <a:rPr lang="es-ES_tradnl" sz="2000" dirty="0">
                <a:latin typeface="Arial Narrow" panose="020B0606020202030204" pitchFamily="34" charset="0"/>
                <a:ea typeface="Calibri" panose="020F0502020204030204" pitchFamily="34" charset="0"/>
                <a:cs typeface="Arial" panose="020B0604020202020204" pitchFamily="34" charset="0"/>
              </a:rPr>
              <a:t>Este dominio tiene como finalidad valorar si los servicios de salud que se proveen cuentan con la calidad requerida para que la atención en salud produzca una mejora en el estado de salud de las personas (Ministerio de la Protección Social, 2009).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591089699"/>
              </p:ext>
            </p:extLst>
          </p:nvPr>
        </p:nvGraphicFramePr>
        <p:xfrm>
          <a:off x="689777" y="2335401"/>
          <a:ext cx="8929054" cy="3790959"/>
        </p:xfrm>
        <a:graphic>
          <a:graphicData uri="http://schemas.openxmlformats.org/drawingml/2006/table">
            <a:tbl>
              <a:tblPr/>
              <a:tblGrid>
                <a:gridCol w="752516"/>
                <a:gridCol w="6124917"/>
                <a:gridCol w="1046720"/>
                <a:gridCol w="1004901"/>
              </a:tblGrid>
              <a:tr h="384835">
                <a:tc>
                  <a:txBody>
                    <a:bodyPr/>
                    <a:lstStyle/>
                    <a:p>
                      <a:pPr algn="ctr" fontAlgn="ctr"/>
                      <a:r>
                        <a:rPr lang="es-ES" sz="1100" b="1" i="0" u="none" strike="noStrike" dirty="0">
                          <a:solidFill>
                            <a:srgbClr val="FFFFFF"/>
                          </a:solidFill>
                          <a:effectLst/>
                          <a:latin typeface="Century Gothic" panose="020B0502020202020204" pitchFamily="34" charset="0"/>
                        </a:rPr>
                        <a:t>DOMINIO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ES" sz="2000" b="1" i="0" u="none" strike="noStrike" dirty="0">
                          <a:solidFill>
                            <a:srgbClr val="FFFFFF"/>
                          </a:solidFill>
                          <a:effectLst/>
                          <a:latin typeface="Arial" panose="020B0604020202020204" pitchFamily="34" charset="0"/>
                        </a:rPr>
                        <a:t>DESCRIPCIÓN INDICADOR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ES" sz="2000" b="1" i="0" u="none" strike="noStrike" dirty="0">
                          <a:solidFill>
                            <a:srgbClr val="FFFFFF"/>
                          </a:solidFill>
                          <a:effectLst/>
                          <a:latin typeface="Arial" panose="020B0604020202020204" pitchFamily="34" charset="0"/>
                        </a:rPr>
                        <a:t>2024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ES" sz="2000" b="1" i="0" u="none" strike="noStrike" dirty="0">
                          <a:solidFill>
                            <a:srgbClr val="FFFFFF"/>
                          </a:solidFill>
                          <a:effectLst/>
                          <a:latin typeface="Arial" panose="020B0604020202020204" pitchFamily="34" charset="0"/>
                        </a:rPr>
                        <a:t>Unidad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r>
              <a:tr h="230455">
                <a:tc rowSpan="11">
                  <a:txBody>
                    <a:bodyPr/>
                    <a:lstStyle/>
                    <a:p>
                      <a:pPr algn="ctr" fontAlgn="ctr"/>
                      <a:r>
                        <a:rPr lang="es-ES" sz="2000" b="1" i="0" u="none" strike="noStrike" dirty="0">
                          <a:solidFill>
                            <a:srgbClr val="000000"/>
                          </a:solidFill>
                          <a:effectLst/>
                          <a:latin typeface="Century Gothic" panose="020B0502020202020204" pitchFamily="34" charset="0"/>
                        </a:rPr>
                        <a:t>EFECTIVIDAD</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s-ES" sz="1100" b="1" i="0" u="none" strike="noStrike" dirty="0">
                          <a:solidFill>
                            <a:srgbClr val="000000"/>
                          </a:solidFill>
                          <a:effectLst/>
                          <a:latin typeface="Arial" panose="020B0604020202020204" pitchFamily="34" charset="0"/>
                        </a:rPr>
                        <a:t>PROPORCIÓN DE PARTOS POR CESÁREA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latin typeface="Arial" panose="020B0604020202020204" pitchFamily="34" charset="0"/>
                        </a:rPr>
                        <a:t>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2599">
                <a:tc vMerge="1">
                  <a:txBody>
                    <a:bodyPr/>
                    <a:lstStyle/>
                    <a:p>
                      <a:endParaRPr lang="es-ES"/>
                    </a:p>
                  </a:txBody>
                  <a:tcPr/>
                </a:tc>
                <a:tc>
                  <a:txBody>
                    <a:bodyPr/>
                    <a:lstStyle/>
                    <a:p>
                      <a:pPr algn="l" fontAlgn="ctr"/>
                      <a:r>
                        <a:rPr lang="es-ES" sz="1100" b="1" i="0" u="none" strike="noStrike" dirty="0">
                          <a:solidFill>
                            <a:srgbClr val="000000"/>
                          </a:solidFill>
                          <a:effectLst/>
                          <a:latin typeface="Arial" panose="020B0604020202020204" pitchFamily="34" charset="0"/>
                        </a:rPr>
                        <a:t>TASA DE MORTALIDAD PERINATAL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effectLst/>
                          <a:latin typeface="Arial" panose="020B0604020202020204" pitchFamily="34" charset="0"/>
                        </a:rPr>
                        <a:t>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Arial" panose="020B0604020202020204" pitchFamily="34" charset="0"/>
                          <a:cs typeface="Arial" panose="020B0604020202020204" pitchFamily="34" charset="0"/>
                        </a:rPr>
                        <a:t>X 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0118">
                <a:tc vMerge="1">
                  <a:txBody>
                    <a:bodyPr/>
                    <a:lstStyle/>
                    <a:p>
                      <a:endParaRPr lang="es-ES"/>
                    </a:p>
                  </a:txBody>
                  <a:tcPr/>
                </a:tc>
                <a:tc>
                  <a:txBody>
                    <a:bodyPr/>
                    <a:lstStyle/>
                    <a:p>
                      <a:pPr algn="l" fontAlgn="ctr"/>
                      <a:r>
                        <a:rPr lang="es-ES" sz="1100" b="1" i="0" u="none" strike="noStrike" dirty="0">
                          <a:solidFill>
                            <a:srgbClr val="000000"/>
                          </a:solidFill>
                          <a:effectLst/>
                          <a:latin typeface="Arial" panose="020B0604020202020204" pitchFamily="34" charset="0"/>
                        </a:rPr>
                        <a:t>RELACIÓN MORBILIDAD MATERNA EXTREMA (MME)/MUERTE MATERNA TEMPRANA (MM).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effectLst/>
                          <a:latin typeface="Arial" panose="020B060402020202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Arial" panose="020B0604020202020204" pitchFamily="34" charset="0"/>
                          <a:cs typeface="Arial" panose="020B0604020202020204" pitchFamily="34" charset="0"/>
                        </a:rPr>
                        <a:t>absoluto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0455">
                <a:tc vMerge="1">
                  <a:txBody>
                    <a:bodyPr/>
                    <a:lstStyle/>
                    <a:p>
                      <a:endParaRPr lang="es-ES"/>
                    </a:p>
                  </a:txBody>
                  <a:tcPr/>
                </a:tc>
                <a:tc>
                  <a:txBody>
                    <a:bodyPr/>
                    <a:lstStyle/>
                    <a:p>
                      <a:pPr algn="l" fontAlgn="ctr"/>
                      <a:r>
                        <a:rPr lang="es-ES" sz="1100" b="1" i="0" u="none" strike="noStrike" dirty="0">
                          <a:solidFill>
                            <a:srgbClr val="000000"/>
                          </a:solidFill>
                          <a:effectLst/>
                          <a:latin typeface="Arial" panose="020B0604020202020204" pitchFamily="34" charset="0"/>
                        </a:rPr>
                        <a:t>PROPORCIÓN DE RN CON TAMIZAJE PARA HIPOTIROIDISMO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effectLst/>
                          <a:latin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0118">
                <a:tc vMerge="1">
                  <a:txBody>
                    <a:bodyPr/>
                    <a:lstStyle/>
                    <a:p>
                      <a:endParaRPr lang="es-ES"/>
                    </a:p>
                  </a:txBody>
                  <a:tcPr/>
                </a:tc>
                <a:tc>
                  <a:txBody>
                    <a:bodyPr/>
                    <a:lstStyle/>
                    <a:p>
                      <a:pPr algn="l" fontAlgn="ctr"/>
                      <a:r>
                        <a:rPr lang="es-ES" sz="1100" b="1" i="0" u="none" strike="noStrike" dirty="0">
                          <a:solidFill>
                            <a:srgbClr val="000000"/>
                          </a:solidFill>
                          <a:effectLst/>
                          <a:latin typeface="Arial" panose="020B0604020202020204" pitchFamily="34" charset="0"/>
                        </a:rPr>
                        <a:t>PROPORCIÓN DE REINGRESO HOSPITALARIO POR INFECCIÓN RESPIRATORIA AGUADA (IRA) EN MENORES DE 5 AÑOS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0118">
                <a:tc vMerge="1">
                  <a:txBody>
                    <a:bodyPr/>
                    <a:lstStyle/>
                    <a:p>
                      <a:endParaRPr lang="es-ES"/>
                    </a:p>
                  </a:txBody>
                  <a:tcPr/>
                </a:tc>
                <a:tc>
                  <a:txBody>
                    <a:bodyPr/>
                    <a:lstStyle/>
                    <a:p>
                      <a:pPr algn="l" fontAlgn="ctr"/>
                      <a:r>
                        <a:rPr lang="es-ES" sz="1100" b="1" i="0" u="none" strike="noStrike" dirty="0">
                          <a:solidFill>
                            <a:srgbClr val="000000"/>
                          </a:solidFill>
                          <a:effectLst/>
                          <a:latin typeface="Arial" panose="020B0604020202020204" pitchFamily="34" charset="0"/>
                        </a:rPr>
                        <a:t>LETALIDAD POR INFECCIÓN RESPIRATORIA AGUADA (IRA) EN MENORES DE 5 AÑOS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0118">
                <a:tc vMerge="1">
                  <a:txBody>
                    <a:bodyPr/>
                    <a:lstStyle/>
                    <a:p>
                      <a:endParaRPr lang="es-ES"/>
                    </a:p>
                  </a:txBody>
                  <a:tcPr/>
                </a:tc>
                <a:tc>
                  <a:txBody>
                    <a:bodyPr/>
                    <a:lstStyle/>
                    <a:p>
                      <a:pPr algn="l" fontAlgn="ctr"/>
                      <a:r>
                        <a:rPr lang="es-ES" sz="1100" b="1" i="0" u="none" strike="noStrike" dirty="0">
                          <a:solidFill>
                            <a:srgbClr val="000000"/>
                          </a:solidFill>
                          <a:effectLst/>
                          <a:latin typeface="Arial" panose="020B0604020202020204" pitchFamily="34" charset="0"/>
                        </a:rPr>
                        <a:t>LETALIDAD EN MENORES DE 5 AÑOS POR ENFERMEDAD DIARREICA AGUDA (EDA)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5979">
                <a:tc vMerge="1">
                  <a:txBody>
                    <a:bodyPr/>
                    <a:lstStyle/>
                    <a:p>
                      <a:endParaRPr lang="es-ES"/>
                    </a:p>
                  </a:txBody>
                  <a:tcPr/>
                </a:tc>
                <a:tc>
                  <a:txBody>
                    <a:bodyPr/>
                    <a:lstStyle/>
                    <a:p>
                      <a:pPr algn="l" fontAlgn="ctr"/>
                      <a:r>
                        <a:rPr lang="es-ES" sz="1100" b="1" i="0" u="none" strike="noStrike">
                          <a:solidFill>
                            <a:srgbClr val="000000"/>
                          </a:solidFill>
                          <a:effectLst/>
                          <a:latin typeface="Arial" panose="020B0604020202020204" pitchFamily="34" charset="0"/>
                        </a:rPr>
                        <a:t>PROPORCIÓN DE PACIENTES HOSPITALIZADOS POR DENGUE GRAVE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latin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0118">
                <a:tc vMerge="1">
                  <a:txBody>
                    <a:bodyPr/>
                    <a:lstStyle/>
                    <a:p>
                      <a:endParaRPr lang="es-ES"/>
                    </a:p>
                  </a:txBody>
                  <a:tcPr/>
                </a:tc>
                <a:tc>
                  <a:txBody>
                    <a:bodyPr/>
                    <a:lstStyle/>
                    <a:p>
                      <a:pPr algn="l" fontAlgn="ctr"/>
                      <a:r>
                        <a:rPr lang="es-ES" sz="1100" b="1" i="0" u="none" strike="noStrike">
                          <a:solidFill>
                            <a:srgbClr val="000000"/>
                          </a:solidFill>
                          <a:effectLst/>
                          <a:latin typeface="Arial" panose="020B0604020202020204" pitchFamily="34" charset="0"/>
                        </a:rPr>
                        <a:t>PROPORCIÓN DE MUJERES A LAS QUE SE LES REALIZÓ TOMA DE SEROLOGÍA EN EL MOMENTO DEL PARTO O ABORTO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latin typeface="Arial" panose="020B0604020202020204" pitchFamily="34" charset="0"/>
                        </a:rPr>
                        <a:t>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0118">
                <a:tc vMerge="1">
                  <a:txBody>
                    <a:bodyPr/>
                    <a:lstStyle/>
                    <a:p>
                      <a:endParaRPr lang="es-ES"/>
                    </a:p>
                  </a:txBody>
                  <a:tcPr/>
                </a:tc>
                <a:tc>
                  <a:txBody>
                    <a:bodyPr/>
                    <a:lstStyle/>
                    <a:p>
                      <a:pPr algn="l" fontAlgn="ctr"/>
                      <a:r>
                        <a:rPr lang="es-ES" sz="1100" b="1" i="0" u="none" strike="noStrike">
                          <a:solidFill>
                            <a:srgbClr val="000000"/>
                          </a:solidFill>
                          <a:effectLst/>
                          <a:latin typeface="Arial" panose="020B0604020202020204" pitchFamily="34" charset="0"/>
                        </a:rPr>
                        <a:t>PROPORCION DE GESTANTE CON ASESORIA PRE-TEST PARA PRUEBA DE VIRUS DE LA INMUNODEFICIENCIA HUMANA (VIH)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effectLst/>
                          <a:latin typeface="Arial" panose="020B0604020202020204" pitchFamily="34" charset="0"/>
                        </a:rPr>
                        <a:t>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0118">
                <a:tc vMerge="1">
                  <a:txBody>
                    <a:bodyPr/>
                    <a:lstStyle/>
                    <a:p>
                      <a:endParaRPr lang="es-ES"/>
                    </a:p>
                  </a:txBody>
                  <a:tcPr/>
                </a:tc>
                <a:tc>
                  <a:txBody>
                    <a:bodyPr/>
                    <a:lstStyle/>
                    <a:p>
                      <a:pPr algn="l" fontAlgn="ctr"/>
                      <a:r>
                        <a:rPr lang="es-ES" sz="1100" b="1" i="0" u="none" strike="noStrike">
                          <a:solidFill>
                            <a:srgbClr val="000000"/>
                          </a:solidFill>
                          <a:effectLst/>
                          <a:latin typeface="Arial" panose="020B0604020202020204" pitchFamily="34" charset="0"/>
                        </a:rPr>
                        <a:t>PROPORCION DE PERSONAS CON HIPERTENSIÓN ARTERIAL (HTA) ESTUDIADAS PARA ENFERMEDAD RENAL CRONICA (ERC)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a:solidFill>
                            <a:srgbClr val="000000"/>
                          </a:solidFill>
                          <a:effectLst/>
                          <a:latin typeface="Arial" panose="020B0604020202020204" pitchFamily="34" charset="0"/>
                        </a:rPr>
                        <a:t>45.3%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515742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68572" y="555501"/>
            <a:ext cx="9521588" cy="1323439"/>
          </a:xfrm>
          <a:prstGeom prst="rect">
            <a:avLst/>
          </a:prstGeom>
        </p:spPr>
        <p:txBody>
          <a:bodyPr wrap="square">
            <a:spAutoFit/>
          </a:bodyPr>
          <a:lstStyle/>
          <a:p>
            <a:pPr algn="just"/>
            <a:r>
              <a:rPr lang="es-ES_tradnl" sz="2000" b="1" dirty="0">
                <a:latin typeface="Arial Narrow" panose="020B0606020202030204" pitchFamily="34" charset="0"/>
                <a:ea typeface="Calibri" panose="020F0502020204030204" pitchFamily="34" charset="0"/>
                <a:cs typeface="Arial" panose="020B0604020202020204" pitchFamily="34" charset="0"/>
              </a:rPr>
              <a:t>DOMINIO SEGURIDAD DE LA ATENCION</a:t>
            </a:r>
            <a:r>
              <a:rPr lang="es-ES_tradnl" sz="2000" dirty="0">
                <a:latin typeface="Calibri" panose="020F0502020204030204" pitchFamily="34" charset="0"/>
                <a:ea typeface="Calibri" panose="020F0502020204030204" pitchFamily="34" charset="0"/>
                <a:cs typeface="Times New Roman" panose="02020603050405020304" pitchFamily="18" charset="0"/>
              </a:rPr>
              <a:t>: </a:t>
            </a:r>
            <a:r>
              <a:rPr lang="es-ES_tradnl" sz="2000" dirty="0">
                <a:latin typeface="Arial Narrow" panose="020B0606020202030204" pitchFamily="34" charset="0"/>
                <a:ea typeface="Calibri" panose="020F0502020204030204" pitchFamily="34" charset="0"/>
                <a:cs typeface="Arial" panose="020B0604020202020204" pitchFamily="34" charset="0"/>
              </a:rPr>
              <a:t>se refiere a la creación y mantenimiento de entornos seguros para prevenir daños a los pacientes durante la atención. </a:t>
            </a:r>
            <a:r>
              <a:rPr lang="es-ES" sz="2000" dirty="0">
                <a:latin typeface="Calibri" panose="020F0502020204030204" pitchFamily="34" charset="0"/>
                <a:ea typeface="Calibri" panose="020F0502020204030204" pitchFamily="34" charset="0"/>
                <a:cs typeface="Times New Roman" panose="02020603050405020304" pitchFamily="18" charset="0"/>
              </a:rPr>
              <a:t>Este dominio incluye la identificación y análisis de los eventos adversos, la implementación de prácticas seguras y la promoción de una cultura de seguridad en la institución.</a:t>
            </a:r>
            <a:r>
              <a:rPr lang="es-ES_tradnl" sz="2000" dirty="0">
                <a:latin typeface="Arial Narrow" panose="020B0606020202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 </a:t>
            </a:r>
            <a:endParaRPr lang="es-ES" sz="2000" dirty="0"/>
          </a:p>
        </p:txBody>
      </p:sp>
      <p:graphicFrame>
        <p:nvGraphicFramePr>
          <p:cNvPr id="3" name="Tabla 2"/>
          <p:cNvGraphicFramePr>
            <a:graphicFrameLocks noGrp="1"/>
          </p:cNvGraphicFramePr>
          <p:nvPr>
            <p:extLst>
              <p:ext uri="{D42A27DB-BD31-4B8C-83A1-F6EECF244321}">
                <p14:modId xmlns:p14="http://schemas.microsoft.com/office/powerpoint/2010/main" val="4174037805"/>
              </p:ext>
            </p:extLst>
          </p:nvPr>
        </p:nvGraphicFramePr>
        <p:xfrm>
          <a:off x="776605" y="1878940"/>
          <a:ext cx="8905522" cy="4434840"/>
        </p:xfrm>
        <a:graphic>
          <a:graphicData uri="http://schemas.openxmlformats.org/drawingml/2006/table">
            <a:tbl>
              <a:tblPr/>
              <a:tblGrid>
                <a:gridCol w="650178"/>
                <a:gridCol w="6478318"/>
                <a:gridCol w="788305"/>
                <a:gridCol w="988721"/>
              </a:tblGrid>
              <a:tr h="274154">
                <a:tc>
                  <a:txBody>
                    <a:bodyPr/>
                    <a:lstStyle/>
                    <a:p>
                      <a:pPr algn="ctr" fontAlgn="ctr"/>
                      <a:r>
                        <a:rPr lang="es-ES" sz="1100" b="1" i="0" u="none" strike="noStrike" dirty="0">
                          <a:solidFill>
                            <a:srgbClr val="FFFFFF"/>
                          </a:solidFill>
                          <a:effectLst/>
                          <a:latin typeface="Century Gothic" panose="020B0502020202020204" pitchFamily="34" charset="0"/>
                        </a:rPr>
                        <a:t>DOMINIO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ES" sz="2000" b="1" i="0" u="none" strike="noStrike" dirty="0" smtClean="0">
                          <a:solidFill>
                            <a:srgbClr val="FFFFFF"/>
                          </a:solidFill>
                          <a:effectLst/>
                          <a:latin typeface="Arial" panose="020B0604020202020204" pitchFamily="34" charset="0"/>
                        </a:rPr>
                        <a:t>DESCRIPCIÓN INDICADOR</a:t>
                      </a:r>
                      <a:endParaRPr lang="es-ES" sz="2000" b="1" i="0" u="none" strike="noStrike" dirty="0">
                        <a:solidFill>
                          <a:srgbClr val="FFFFFF"/>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48235"/>
                    </a:solidFill>
                  </a:tcPr>
                </a:tc>
                <a:tc>
                  <a:txBody>
                    <a:bodyPr/>
                    <a:lstStyle/>
                    <a:p>
                      <a:pPr marL="0" algn="ctr" defTabSz="914400" rtl="0" eaLnBrk="1" fontAlgn="ctr" latinLnBrk="0" hangingPunct="1"/>
                      <a:r>
                        <a:rPr lang="es-ES" sz="2000" b="1" i="0" u="none" strike="noStrike" kern="1200" dirty="0">
                          <a:solidFill>
                            <a:srgbClr val="FFFFFF"/>
                          </a:solidFill>
                          <a:effectLst/>
                          <a:latin typeface="Arial" panose="020B0604020202020204" pitchFamily="34" charset="0"/>
                          <a:ea typeface="+mn-ea"/>
                          <a:cs typeface="+mn-cs"/>
                        </a:rPr>
                        <a:t>2024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48235"/>
                    </a:solidFill>
                  </a:tcPr>
                </a:tc>
                <a:tc>
                  <a:txBody>
                    <a:bodyPr/>
                    <a:lstStyle/>
                    <a:p>
                      <a:pPr marL="0" algn="ctr" defTabSz="914400" rtl="0" eaLnBrk="1" fontAlgn="ctr" latinLnBrk="0" hangingPunct="1"/>
                      <a:r>
                        <a:rPr lang="es-ES" sz="2000" b="1" i="0" u="none" strike="noStrike" kern="1200" dirty="0">
                          <a:solidFill>
                            <a:srgbClr val="FFFFFF"/>
                          </a:solidFill>
                          <a:effectLst/>
                          <a:latin typeface="Arial" panose="020B0604020202020204" pitchFamily="34" charset="0"/>
                          <a:ea typeface="+mn-ea"/>
                          <a:cs typeface="+mn-cs"/>
                        </a:rPr>
                        <a:t>Unidad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r>
              <a:tr h="274154">
                <a:tc rowSpan="15">
                  <a:txBody>
                    <a:bodyPr/>
                    <a:lstStyle/>
                    <a:p>
                      <a:pPr algn="ctr" fontAlgn="ctr"/>
                      <a:r>
                        <a:rPr lang="es-ES" sz="2000" b="1" i="0" u="none" strike="noStrike" dirty="0">
                          <a:solidFill>
                            <a:srgbClr val="000000"/>
                          </a:solidFill>
                          <a:effectLst/>
                          <a:latin typeface="Century Gothic" panose="020B0502020202020204" pitchFamily="34" charset="0"/>
                        </a:rPr>
                        <a:t>SEGURIDAD</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algn="l" defTabSz="914400" rtl="0" eaLnBrk="1" fontAlgn="ctr" latinLnBrk="0" hangingPunct="1"/>
                      <a:r>
                        <a:rPr lang="es-ES" sz="1100" b="1" i="0" u="none" strike="noStrike" kern="1200" dirty="0">
                          <a:solidFill>
                            <a:srgbClr val="000000"/>
                          </a:solidFill>
                          <a:effectLst/>
                          <a:latin typeface="Arial" panose="020B0604020202020204" pitchFamily="34" charset="0"/>
                          <a:ea typeface="+mn-ea"/>
                          <a:cs typeface="+mn-cs"/>
                        </a:rPr>
                        <a:t>TASA DE INCIDENCIA DE NEUMONÍA ASOCIADA A VENTILADOR MECÁNICO (NAV)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100" b="1" i="0" u="none" strike="noStrike" kern="1200" dirty="0">
                          <a:solidFill>
                            <a:srgbClr val="000000"/>
                          </a:solidFill>
                          <a:effectLst/>
                          <a:latin typeface="Century Gothic" panose="020B0502020202020204" pitchFamily="34" charset="0"/>
                          <a:ea typeface="+mn-ea"/>
                          <a:cs typeface="+mn-cs"/>
                        </a:rPr>
                        <a:t>2.35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900" b="0" i="0" u="none" strike="noStrike" kern="1200" dirty="0">
                          <a:solidFill>
                            <a:srgbClr val="000000"/>
                          </a:solidFill>
                          <a:effectLst/>
                          <a:latin typeface="Arial" panose="020B0604020202020204" pitchFamily="34" charset="0"/>
                          <a:ea typeface="+mn-ea"/>
                          <a:cs typeface="Arial" panose="020B0604020202020204" pitchFamily="34" charset="0"/>
                        </a:rPr>
                        <a:t>X 1000 días ventilador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154">
                <a:tc vMerge="1">
                  <a:txBody>
                    <a:bodyPr/>
                    <a:lstStyle/>
                    <a:p>
                      <a:endParaRPr lang="es-ES"/>
                    </a:p>
                  </a:txBody>
                  <a:tcPr/>
                </a:tc>
                <a:tc>
                  <a:txBody>
                    <a:bodyPr/>
                    <a:lstStyle/>
                    <a:p>
                      <a:pPr marL="0" algn="l" defTabSz="914400" rtl="0" eaLnBrk="1" fontAlgn="ctr" latinLnBrk="0" hangingPunct="1"/>
                      <a:r>
                        <a:rPr lang="es-ES" sz="1100" b="1" i="0" u="none" strike="noStrike" kern="1200" dirty="0">
                          <a:solidFill>
                            <a:srgbClr val="000000"/>
                          </a:solidFill>
                          <a:effectLst/>
                          <a:latin typeface="Arial" panose="020B0604020202020204" pitchFamily="34" charset="0"/>
                          <a:ea typeface="+mn-ea"/>
                          <a:cs typeface="+mn-cs"/>
                        </a:rPr>
                        <a:t>TASA DE INCIDENCIA DE INFECCIÓN DEL TRACTO URINARIO ASOCIADA A CATÉTER (ISTU-AC)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100" b="1" i="0" u="none" strike="noStrike" kern="1200" dirty="0">
                          <a:solidFill>
                            <a:srgbClr val="000000"/>
                          </a:solidFill>
                          <a:effectLst/>
                          <a:latin typeface="Century Gothic" panose="020B0502020202020204" pitchFamily="34" charset="0"/>
                          <a:ea typeface="+mn-ea"/>
                          <a:cs typeface="+mn-cs"/>
                        </a:rPr>
                        <a:t>0.64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900" b="0" i="0" u="none" strike="noStrike" kern="1200" dirty="0">
                          <a:solidFill>
                            <a:srgbClr val="000000"/>
                          </a:solidFill>
                          <a:effectLst/>
                          <a:latin typeface="Arial" panose="020B0604020202020204" pitchFamily="34" charset="0"/>
                          <a:ea typeface="+mn-ea"/>
                          <a:cs typeface="Arial" panose="020B0604020202020204" pitchFamily="34" charset="0"/>
                        </a:rPr>
                        <a:t>X 1000 días </a:t>
                      </a:r>
                      <a:r>
                        <a:rPr lang="es-ES" sz="900" b="0" i="0" u="none" strike="noStrike" kern="1200" dirty="0" smtClean="0">
                          <a:solidFill>
                            <a:srgbClr val="000000"/>
                          </a:solidFill>
                          <a:effectLst/>
                          <a:latin typeface="Arial" panose="020B0604020202020204" pitchFamily="34" charset="0"/>
                          <a:ea typeface="+mn-ea"/>
                          <a:cs typeface="Arial" panose="020B0604020202020204" pitchFamily="34" charset="0"/>
                        </a:rPr>
                        <a:t>catéter </a:t>
                      </a:r>
                      <a:r>
                        <a:rPr lang="es-ES" sz="900" b="0" i="0" u="none" strike="noStrike" kern="1200" dirty="0">
                          <a:solidFill>
                            <a:srgbClr val="000000"/>
                          </a:solidFill>
                          <a:effectLst/>
                          <a:latin typeface="Arial" panose="020B0604020202020204" pitchFamily="34" charset="0"/>
                          <a:ea typeface="+mn-ea"/>
                          <a:cs typeface="Arial" panose="020B0604020202020204" pitchFamily="34" charset="0"/>
                        </a:rPr>
                        <a:t>urinario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569">
                <a:tc vMerge="1">
                  <a:txBody>
                    <a:bodyPr/>
                    <a:lstStyle/>
                    <a:p>
                      <a:endParaRPr lang="es-ES"/>
                    </a:p>
                  </a:txBody>
                  <a:tcPr/>
                </a:tc>
                <a:tc>
                  <a:txBody>
                    <a:bodyPr/>
                    <a:lstStyle/>
                    <a:p>
                      <a:pPr marL="0" algn="l" defTabSz="914400" rtl="0" eaLnBrk="1" fontAlgn="ctr" latinLnBrk="0" hangingPunct="1"/>
                      <a:r>
                        <a:rPr lang="es-ES" sz="1100" b="1" i="0" u="none" strike="noStrike" kern="1200" dirty="0">
                          <a:solidFill>
                            <a:srgbClr val="000000"/>
                          </a:solidFill>
                          <a:effectLst/>
                          <a:latin typeface="Arial" panose="020B0604020202020204" pitchFamily="34" charset="0"/>
                          <a:ea typeface="+mn-ea"/>
                          <a:cs typeface="+mn-cs"/>
                        </a:rPr>
                        <a:t>TASA DE INCIDENCIA DE INFECCIÓN DEL TORRENTE SANGUÍNEO ASOCIADA A CATÉTER (ITS- AC)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100" b="1" i="0" u="none" strike="noStrike" kern="1200" dirty="0">
                          <a:solidFill>
                            <a:srgbClr val="000000"/>
                          </a:solidFill>
                          <a:effectLst/>
                          <a:latin typeface="Century Gothic" panose="020B0502020202020204" pitchFamily="34" charset="0"/>
                          <a:ea typeface="+mn-ea"/>
                          <a:cs typeface="+mn-cs"/>
                        </a:rPr>
                        <a:t>1.40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900" b="0" i="0" u="none" strike="noStrike" kern="1200" dirty="0">
                          <a:solidFill>
                            <a:srgbClr val="000000"/>
                          </a:solidFill>
                          <a:effectLst/>
                          <a:latin typeface="Arial" panose="020B0604020202020204" pitchFamily="34" charset="0"/>
                          <a:ea typeface="+mn-ea"/>
                          <a:cs typeface="Arial" panose="020B0604020202020204" pitchFamily="34" charset="0"/>
                        </a:rPr>
                        <a:t>X 1000 días </a:t>
                      </a:r>
                      <a:r>
                        <a:rPr lang="es-ES" sz="900" b="0" i="0" u="none" strike="noStrike" kern="1200" dirty="0" smtClean="0">
                          <a:solidFill>
                            <a:srgbClr val="000000"/>
                          </a:solidFill>
                          <a:effectLst/>
                          <a:latin typeface="Arial" panose="020B0604020202020204" pitchFamily="34" charset="0"/>
                          <a:ea typeface="+mn-ea"/>
                          <a:cs typeface="Arial" panose="020B0604020202020204" pitchFamily="34" charset="0"/>
                        </a:rPr>
                        <a:t>catéter </a:t>
                      </a:r>
                      <a:endParaRPr lang="es-ES"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0785">
                <a:tc vMerge="1">
                  <a:txBody>
                    <a:bodyPr/>
                    <a:lstStyle/>
                    <a:p>
                      <a:endParaRPr lang="es-ES"/>
                    </a:p>
                  </a:txBody>
                  <a:tcPr/>
                </a:tc>
                <a:tc>
                  <a:txBody>
                    <a:bodyPr/>
                    <a:lstStyle/>
                    <a:p>
                      <a:pPr marL="0" algn="l" defTabSz="914400" rtl="0" eaLnBrk="1" fontAlgn="ctr" latinLnBrk="0" hangingPunct="1"/>
                      <a:r>
                        <a:rPr lang="es-ES" sz="1100" b="1" i="0" u="none" strike="noStrike" kern="1200" dirty="0">
                          <a:solidFill>
                            <a:srgbClr val="000000"/>
                          </a:solidFill>
                          <a:effectLst/>
                          <a:latin typeface="Arial" panose="020B0604020202020204" pitchFamily="34" charset="0"/>
                          <a:ea typeface="+mn-ea"/>
                          <a:cs typeface="+mn-cs"/>
                        </a:rPr>
                        <a:t>PROPORCIÓN DE ENDOMETRITIS POS PARTO VAGINAL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100" b="1" i="0" u="none" strike="noStrike" kern="1200" dirty="0">
                          <a:solidFill>
                            <a:srgbClr val="000000"/>
                          </a:solidFill>
                          <a:effectLst/>
                          <a:latin typeface="Century Gothic" panose="020B0502020202020204" pitchFamily="34" charset="0"/>
                          <a:ea typeface="+mn-ea"/>
                          <a:cs typeface="+mn-cs"/>
                        </a:rPr>
                        <a:t>0.18%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9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0785">
                <a:tc vMerge="1">
                  <a:txBody>
                    <a:bodyPr/>
                    <a:lstStyle/>
                    <a:p>
                      <a:endParaRPr lang="es-ES"/>
                    </a:p>
                  </a:txBody>
                  <a:tcPr/>
                </a:tc>
                <a:tc>
                  <a:txBody>
                    <a:bodyPr/>
                    <a:lstStyle/>
                    <a:p>
                      <a:pPr marL="0" algn="l" defTabSz="914400" rtl="0" eaLnBrk="1" fontAlgn="ctr" latinLnBrk="0" hangingPunct="1"/>
                      <a:r>
                        <a:rPr lang="es-ES" sz="1100" b="1" i="0" u="none" strike="noStrike" kern="1200" dirty="0">
                          <a:solidFill>
                            <a:srgbClr val="000000"/>
                          </a:solidFill>
                          <a:effectLst/>
                          <a:latin typeface="Arial" panose="020B0604020202020204" pitchFamily="34" charset="0"/>
                          <a:ea typeface="+mn-ea"/>
                          <a:cs typeface="+mn-cs"/>
                        </a:rPr>
                        <a:t>PROPORCIÓN DE ENDOMETRITIS POS CESÁREA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100" b="1" i="0" u="none" strike="noStrike" kern="1200">
                          <a:solidFill>
                            <a:srgbClr val="000000"/>
                          </a:solidFill>
                          <a:effectLst/>
                          <a:latin typeface="Century Gothic" panose="020B0502020202020204" pitchFamily="34" charset="0"/>
                          <a:ea typeface="+mn-ea"/>
                          <a:cs typeface="+mn-cs"/>
                        </a:rPr>
                        <a:t>0.14%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9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154">
                <a:tc vMerge="1">
                  <a:txBody>
                    <a:bodyPr/>
                    <a:lstStyle/>
                    <a:p>
                      <a:endParaRPr lang="es-ES"/>
                    </a:p>
                  </a:txBody>
                  <a:tcPr/>
                </a:tc>
                <a:tc>
                  <a:txBody>
                    <a:bodyPr/>
                    <a:lstStyle/>
                    <a:p>
                      <a:pPr marL="0" algn="l" defTabSz="914400" rtl="0" eaLnBrk="1" fontAlgn="ctr" latinLnBrk="0" hangingPunct="1"/>
                      <a:r>
                        <a:rPr lang="es-ES" sz="1100" b="1" i="0" u="none" strike="noStrike" kern="1200" dirty="0">
                          <a:solidFill>
                            <a:srgbClr val="000000"/>
                          </a:solidFill>
                          <a:effectLst/>
                          <a:latin typeface="Arial" panose="020B0604020202020204" pitchFamily="34" charset="0"/>
                          <a:ea typeface="+mn-ea"/>
                          <a:cs typeface="+mn-cs"/>
                        </a:rPr>
                        <a:t>TASA DE CAÍDA DE PACIENTES EN EL SERVICIO DE HOSPITALIZACIÓN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100" b="1" i="0" u="none" strike="noStrike" kern="1200" dirty="0">
                          <a:solidFill>
                            <a:srgbClr val="000000"/>
                          </a:solidFill>
                          <a:effectLst/>
                          <a:latin typeface="Century Gothic" panose="020B0502020202020204" pitchFamily="34" charset="0"/>
                          <a:ea typeface="+mn-ea"/>
                          <a:cs typeface="+mn-cs"/>
                        </a:rPr>
                        <a:t>0.53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900" b="0" i="0" u="none" strike="noStrike" kern="1200" dirty="0">
                          <a:solidFill>
                            <a:srgbClr val="000000"/>
                          </a:solidFill>
                          <a:effectLst/>
                          <a:latin typeface="Arial" panose="020B0604020202020204" pitchFamily="34" charset="0"/>
                          <a:ea typeface="+mn-ea"/>
                          <a:cs typeface="Arial" panose="020B0604020202020204" pitchFamily="34" charset="0"/>
                        </a:rPr>
                        <a:t>X 1000 días Estancia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154">
                <a:tc vMerge="1">
                  <a:txBody>
                    <a:bodyPr/>
                    <a:lstStyle/>
                    <a:p>
                      <a:endParaRPr lang="es-ES"/>
                    </a:p>
                  </a:txBody>
                  <a:tcPr/>
                </a:tc>
                <a:tc>
                  <a:txBody>
                    <a:bodyPr/>
                    <a:lstStyle/>
                    <a:p>
                      <a:pPr marL="0" algn="l" defTabSz="914400" rtl="0" eaLnBrk="1" fontAlgn="ctr" latinLnBrk="0" hangingPunct="1"/>
                      <a:r>
                        <a:rPr lang="es-ES" sz="1100" b="1" i="0" u="none" strike="noStrike" kern="1200" dirty="0">
                          <a:solidFill>
                            <a:srgbClr val="000000"/>
                          </a:solidFill>
                          <a:effectLst/>
                          <a:latin typeface="Arial" panose="020B0604020202020204" pitchFamily="34" charset="0"/>
                          <a:ea typeface="+mn-ea"/>
                          <a:cs typeface="+mn-cs"/>
                        </a:rPr>
                        <a:t>TASA DE CAÍDAS DE PACIENTES EN EL SERVICIO DE URGENCIAS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100" b="1" i="0" u="none" strike="noStrike" kern="1200" dirty="0">
                          <a:solidFill>
                            <a:srgbClr val="000000"/>
                          </a:solidFill>
                          <a:effectLst/>
                          <a:latin typeface="Century Gothic" panose="020B0502020202020204" pitchFamily="34" charset="0"/>
                          <a:ea typeface="+mn-ea"/>
                          <a:cs typeface="+mn-cs"/>
                        </a:rPr>
                        <a:t>0.15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900" b="0" i="0" u="none" strike="noStrike" kern="1200" dirty="0">
                          <a:solidFill>
                            <a:srgbClr val="000000"/>
                          </a:solidFill>
                          <a:effectLst/>
                          <a:latin typeface="Arial" panose="020B0604020202020204" pitchFamily="34" charset="0"/>
                          <a:ea typeface="+mn-ea"/>
                          <a:cs typeface="Arial" panose="020B0604020202020204" pitchFamily="34" charset="0"/>
                        </a:rPr>
                        <a:t>X 1000  </a:t>
                      </a:r>
                      <a:r>
                        <a:rPr lang="es-ES" sz="900" b="0" i="0" u="none" strike="noStrike" kern="1200" dirty="0" smtClean="0">
                          <a:solidFill>
                            <a:srgbClr val="000000"/>
                          </a:solidFill>
                          <a:effectLst/>
                          <a:latin typeface="Arial" panose="020B0604020202020204" pitchFamily="34" charset="0"/>
                          <a:ea typeface="+mn-ea"/>
                          <a:cs typeface="Arial" panose="020B0604020202020204" pitchFamily="34" charset="0"/>
                        </a:rPr>
                        <a:t>Personas Atendidas</a:t>
                      </a:r>
                      <a:endParaRPr lang="es-ES"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154">
                <a:tc vMerge="1">
                  <a:txBody>
                    <a:bodyPr/>
                    <a:lstStyle/>
                    <a:p>
                      <a:endParaRPr lang="es-ES"/>
                    </a:p>
                  </a:txBody>
                  <a:tcPr/>
                </a:tc>
                <a:tc>
                  <a:txBody>
                    <a:bodyPr/>
                    <a:lstStyle/>
                    <a:p>
                      <a:pPr marL="0" algn="l" defTabSz="914400" rtl="0" eaLnBrk="1" fontAlgn="ctr" latinLnBrk="0" hangingPunct="1"/>
                      <a:r>
                        <a:rPr lang="es-ES" sz="1100" b="1" i="0" u="none" strike="noStrike" kern="1200" dirty="0">
                          <a:solidFill>
                            <a:srgbClr val="000000"/>
                          </a:solidFill>
                          <a:effectLst/>
                          <a:latin typeface="Arial" panose="020B0604020202020204" pitchFamily="34" charset="0"/>
                          <a:ea typeface="+mn-ea"/>
                          <a:cs typeface="+mn-cs"/>
                        </a:rPr>
                        <a:t>TASA DE CAIDA DE PACIENTES EN EL SERVICIO DE CONSULTA EXTERNA.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100" b="1" i="0" u="none" strike="noStrike" kern="1200" dirty="0">
                          <a:solidFill>
                            <a:srgbClr val="000000"/>
                          </a:solidFill>
                          <a:effectLst/>
                          <a:latin typeface="Century Gothic" panose="020B0502020202020204" pitchFamily="34" charset="0"/>
                          <a:ea typeface="+mn-ea"/>
                          <a:cs typeface="+mn-cs"/>
                        </a:rPr>
                        <a:t>0.05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900" b="0" i="0" u="none" strike="noStrike" kern="1200" dirty="0">
                          <a:solidFill>
                            <a:srgbClr val="000000"/>
                          </a:solidFill>
                          <a:effectLst/>
                          <a:latin typeface="Arial" panose="020B0604020202020204" pitchFamily="34" charset="0"/>
                          <a:ea typeface="+mn-ea"/>
                          <a:cs typeface="Arial" panose="020B0604020202020204" pitchFamily="34" charset="0"/>
                        </a:rPr>
                        <a:t>X 1000 </a:t>
                      </a:r>
                      <a:r>
                        <a:rPr lang="es-ES" sz="900" b="0" i="0" u="none" strike="noStrike" kern="1200" dirty="0" smtClean="0">
                          <a:solidFill>
                            <a:srgbClr val="000000"/>
                          </a:solidFill>
                          <a:effectLst/>
                          <a:latin typeface="Arial" panose="020B0604020202020204" pitchFamily="34" charset="0"/>
                          <a:ea typeface="+mn-ea"/>
                          <a:cs typeface="Arial" panose="020B0604020202020204" pitchFamily="34" charset="0"/>
                        </a:rPr>
                        <a:t>Personas Atendidas</a:t>
                      </a:r>
                      <a:endParaRPr lang="es-ES"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1231">
                <a:tc vMerge="1">
                  <a:txBody>
                    <a:bodyPr/>
                    <a:lstStyle/>
                    <a:p>
                      <a:endParaRPr lang="es-ES"/>
                    </a:p>
                  </a:txBody>
                  <a:tcPr/>
                </a:tc>
                <a:tc>
                  <a:txBody>
                    <a:bodyPr/>
                    <a:lstStyle/>
                    <a:p>
                      <a:pPr marL="0" algn="l" defTabSz="914400" rtl="0" eaLnBrk="1" fontAlgn="ctr" latinLnBrk="0" hangingPunct="1"/>
                      <a:r>
                        <a:rPr lang="es-ES" sz="1100" b="1" i="0" u="none" strike="noStrike" kern="1200" dirty="0">
                          <a:solidFill>
                            <a:srgbClr val="000000"/>
                          </a:solidFill>
                          <a:effectLst/>
                          <a:latin typeface="Arial" panose="020B0604020202020204" pitchFamily="34" charset="0"/>
                          <a:ea typeface="+mn-ea"/>
                          <a:cs typeface="+mn-cs"/>
                        </a:rPr>
                        <a:t>TASA DE CAIDA DE PACIENTES EN EL SERVICIO DE APOYO DIAGNÓSTICO Y COMPLEMENTACIÓN TERAPÉUTICA.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100" b="1" i="0" u="none" strike="noStrike" kern="1200" dirty="0">
                          <a:solidFill>
                            <a:srgbClr val="000000"/>
                          </a:solidFill>
                          <a:effectLst/>
                          <a:latin typeface="Century Gothic" panose="020B0502020202020204" pitchFamily="34" charset="0"/>
                          <a:ea typeface="+mn-ea"/>
                          <a:cs typeface="+mn-cs"/>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900" b="0" i="0" u="none" strike="noStrike" kern="1200" dirty="0">
                          <a:solidFill>
                            <a:srgbClr val="000000"/>
                          </a:solidFill>
                          <a:effectLst/>
                          <a:latin typeface="Arial" panose="020B0604020202020204" pitchFamily="34" charset="0"/>
                          <a:ea typeface="+mn-ea"/>
                          <a:cs typeface="Arial" panose="020B0604020202020204" pitchFamily="34" charset="0"/>
                        </a:rPr>
                        <a:t>X 1000 </a:t>
                      </a:r>
                      <a:r>
                        <a:rPr lang="es-ES" sz="900" b="0" i="0" u="none" strike="noStrike" kern="1200" dirty="0" smtClean="0">
                          <a:solidFill>
                            <a:srgbClr val="000000"/>
                          </a:solidFill>
                          <a:effectLst/>
                          <a:latin typeface="Arial" panose="020B0604020202020204" pitchFamily="34" charset="0"/>
                          <a:ea typeface="+mn-ea"/>
                          <a:cs typeface="Arial" panose="020B0604020202020204" pitchFamily="34" charset="0"/>
                        </a:rPr>
                        <a:t>Personas Atendidas</a:t>
                      </a:r>
                    </a:p>
                    <a:p>
                      <a:pPr marL="0" algn="ctr" defTabSz="914400" rtl="0" eaLnBrk="1" fontAlgn="ctr" latinLnBrk="0" hangingPunct="1"/>
                      <a:endParaRPr lang="es-ES"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569">
                <a:tc vMerge="1">
                  <a:txBody>
                    <a:bodyPr/>
                    <a:lstStyle/>
                    <a:p>
                      <a:endParaRPr lang="es-ES"/>
                    </a:p>
                  </a:txBody>
                  <a:tcPr/>
                </a:tc>
                <a:tc>
                  <a:txBody>
                    <a:bodyPr/>
                    <a:lstStyle/>
                    <a:p>
                      <a:pPr marL="0" algn="l" defTabSz="914400" rtl="0" eaLnBrk="1" fontAlgn="ctr" latinLnBrk="0" hangingPunct="1"/>
                      <a:r>
                        <a:rPr lang="es-ES" sz="1100" b="1" i="0" u="none" strike="noStrike" kern="1200" dirty="0">
                          <a:solidFill>
                            <a:srgbClr val="000000"/>
                          </a:solidFill>
                          <a:effectLst/>
                          <a:latin typeface="Arial" panose="020B0604020202020204" pitchFamily="34" charset="0"/>
                          <a:ea typeface="+mn-ea"/>
                          <a:cs typeface="+mn-cs"/>
                        </a:rPr>
                        <a:t>PROPORCIÓN DE EVENTOS ADVERSOS RELACIONADOS CON LA ADMINISTRACIÓN DE</a:t>
                      </a:r>
                      <a:br>
                        <a:rPr lang="es-ES" sz="1100" b="1" i="0" u="none" strike="noStrike" kern="1200" dirty="0">
                          <a:solidFill>
                            <a:srgbClr val="000000"/>
                          </a:solidFill>
                          <a:effectLst/>
                          <a:latin typeface="Arial" panose="020B0604020202020204" pitchFamily="34" charset="0"/>
                          <a:ea typeface="+mn-ea"/>
                          <a:cs typeface="+mn-cs"/>
                        </a:rPr>
                      </a:br>
                      <a:r>
                        <a:rPr lang="es-ES" sz="1100" b="1" i="0" u="none" strike="noStrike" kern="1200" dirty="0">
                          <a:solidFill>
                            <a:srgbClr val="000000"/>
                          </a:solidFill>
                          <a:effectLst/>
                          <a:latin typeface="Arial" panose="020B0604020202020204" pitchFamily="34" charset="0"/>
                          <a:ea typeface="+mn-ea"/>
                          <a:cs typeface="+mn-cs"/>
                        </a:rPr>
                        <a:t>MEDICAMENTOS EN HOSPITALIZACIÓN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100" b="1" i="0" u="none" strike="noStrike" kern="1200" dirty="0">
                          <a:solidFill>
                            <a:srgbClr val="000000"/>
                          </a:solidFill>
                          <a:effectLst/>
                          <a:latin typeface="Century Gothic" panose="020B0502020202020204" pitchFamily="34" charset="0"/>
                          <a:ea typeface="+mn-ea"/>
                          <a:cs typeface="+mn-cs"/>
                        </a:rPr>
                        <a:t>0.04%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9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569">
                <a:tc vMerge="1">
                  <a:txBody>
                    <a:bodyPr/>
                    <a:lstStyle/>
                    <a:p>
                      <a:endParaRPr lang="es-ES"/>
                    </a:p>
                  </a:txBody>
                  <a:tcPr/>
                </a:tc>
                <a:tc>
                  <a:txBody>
                    <a:bodyPr/>
                    <a:lstStyle/>
                    <a:p>
                      <a:pPr marL="0" algn="l" defTabSz="914400" rtl="0" eaLnBrk="1" fontAlgn="ctr" latinLnBrk="0" hangingPunct="1"/>
                      <a:r>
                        <a:rPr lang="es-ES" sz="1100" b="1" i="0" u="none" strike="noStrike" kern="1200" dirty="0">
                          <a:solidFill>
                            <a:srgbClr val="000000"/>
                          </a:solidFill>
                          <a:effectLst/>
                          <a:latin typeface="Arial" panose="020B0604020202020204" pitchFamily="34" charset="0"/>
                          <a:ea typeface="+mn-ea"/>
                          <a:cs typeface="+mn-cs"/>
                        </a:rPr>
                        <a:t>PROPORCIÓN DE EVENTOS ADVERSOS RELACIONADOS CON LA ADMINISTRACIÓN DE MEDICAMENTOS EN URGENCIAS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100" b="1" i="0" u="none" strike="noStrike" kern="1200" dirty="0">
                          <a:solidFill>
                            <a:srgbClr val="000000"/>
                          </a:solidFill>
                          <a:effectLst/>
                          <a:latin typeface="Century Gothic" panose="020B0502020202020204" pitchFamily="34" charset="0"/>
                          <a:ea typeface="+mn-ea"/>
                          <a:cs typeface="+mn-cs"/>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9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154">
                <a:tc vMerge="1">
                  <a:txBody>
                    <a:bodyPr/>
                    <a:lstStyle/>
                    <a:p>
                      <a:endParaRPr lang="es-ES"/>
                    </a:p>
                  </a:txBody>
                  <a:tcPr/>
                </a:tc>
                <a:tc>
                  <a:txBody>
                    <a:bodyPr/>
                    <a:lstStyle/>
                    <a:p>
                      <a:pPr marL="0" algn="l" defTabSz="914400" rtl="0" eaLnBrk="1" fontAlgn="ctr" latinLnBrk="0" hangingPunct="1"/>
                      <a:r>
                        <a:rPr lang="es-ES" sz="1100" b="1" i="0" u="none" strike="noStrike" kern="1200" dirty="0">
                          <a:solidFill>
                            <a:srgbClr val="000000"/>
                          </a:solidFill>
                          <a:effectLst/>
                          <a:latin typeface="Arial" panose="020B0604020202020204" pitchFamily="34" charset="0"/>
                          <a:ea typeface="+mn-ea"/>
                          <a:cs typeface="+mn-cs"/>
                        </a:rPr>
                        <a:t>TASA DE ÚLCERAS POR PRESIÓN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100" b="1" i="0" u="none" strike="noStrike" kern="1200" dirty="0">
                          <a:solidFill>
                            <a:srgbClr val="000000"/>
                          </a:solidFill>
                          <a:effectLst/>
                          <a:latin typeface="Century Gothic" panose="020B0502020202020204" pitchFamily="34" charset="0"/>
                          <a:ea typeface="+mn-ea"/>
                          <a:cs typeface="+mn-cs"/>
                        </a:rPr>
                        <a:t>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900" b="0" i="0" u="none" strike="noStrike" kern="1200" dirty="0">
                          <a:solidFill>
                            <a:srgbClr val="000000"/>
                          </a:solidFill>
                          <a:effectLst/>
                          <a:latin typeface="Arial" panose="020B0604020202020204" pitchFamily="34" charset="0"/>
                          <a:ea typeface="+mn-ea"/>
                          <a:cs typeface="Arial" panose="020B0604020202020204" pitchFamily="34" charset="0"/>
                        </a:rPr>
                        <a:t>X 1000  </a:t>
                      </a:r>
                      <a:r>
                        <a:rPr lang="es-ES" sz="900" b="0" i="0" u="none" strike="noStrike" kern="1200" dirty="0" err="1">
                          <a:solidFill>
                            <a:srgbClr val="000000"/>
                          </a:solidFill>
                          <a:effectLst/>
                          <a:latin typeface="Arial" panose="020B0604020202020204" pitchFamily="34" charset="0"/>
                          <a:ea typeface="+mn-ea"/>
                          <a:cs typeface="Arial" panose="020B0604020202020204" pitchFamily="34" charset="0"/>
                        </a:rPr>
                        <a:t>dias</a:t>
                      </a:r>
                      <a:r>
                        <a:rPr lang="es-ES" sz="900" b="0" i="0" u="none" strike="noStrike" kern="1200" dirty="0">
                          <a:solidFill>
                            <a:srgbClr val="000000"/>
                          </a:solidFill>
                          <a:effectLst/>
                          <a:latin typeface="Arial" panose="020B0604020202020204" pitchFamily="34" charset="0"/>
                          <a:ea typeface="+mn-ea"/>
                          <a:cs typeface="Arial" panose="020B0604020202020204" pitchFamily="34" charset="0"/>
                        </a:rPr>
                        <a:t> Estancia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1569">
                <a:tc vMerge="1">
                  <a:txBody>
                    <a:bodyPr/>
                    <a:lstStyle/>
                    <a:p>
                      <a:endParaRPr lang="es-ES"/>
                    </a:p>
                  </a:txBody>
                  <a:tcPr/>
                </a:tc>
                <a:tc>
                  <a:txBody>
                    <a:bodyPr/>
                    <a:lstStyle/>
                    <a:p>
                      <a:pPr marL="0" algn="l" defTabSz="914400" rtl="0" eaLnBrk="1" fontAlgn="ctr" latinLnBrk="0" hangingPunct="1"/>
                      <a:r>
                        <a:rPr lang="es-ES" sz="1100" b="1" i="0" u="none" strike="noStrike" kern="1200" dirty="0">
                          <a:solidFill>
                            <a:srgbClr val="000000"/>
                          </a:solidFill>
                          <a:effectLst/>
                          <a:latin typeface="Arial" panose="020B0604020202020204" pitchFamily="34" charset="0"/>
                          <a:ea typeface="+mn-ea"/>
                          <a:cs typeface="+mn-cs"/>
                        </a:rPr>
                        <a:t>PROPORCIÓN DE REINGRESO DE PACIENTES AL SERVICIO DE URGENCIAS EN MENOS DE 72 HORAS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100" b="1" i="0" u="none" strike="noStrike" kern="1200" dirty="0">
                          <a:solidFill>
                            <a:srgbClr val="000000"/>
                          </a:solidFill>
                          <a:effectLst/>
                          <a:latin typeface="Century Gothic" panose="020B0502020202020204" pitchFamily="34" charset="0"/>
                          <a:ea typeface="+mn-ea"/>
                          <a:cs typeface="+mn-cs"/>
                        </a:rPr>
                        <a:t>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9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0785">
                <a:tc vMerge="1">
                  <a:txBody>
                    <a:bodyPr/>
                    <a:lstStyle/>
                    <a:p>
                      <a:endParaRPr lang="es-ES"/>
                    </a:p>
                  </a:txBody>
                  <a:tcPr/>
                </a:tc>
                <a:tc>
                  <a:txBody>
                    <a:bodyPr/>
                    <a:lstStyle/>
                    <a:p>
                      <a:pPr marL="0" algn="l" defTabSz="914400" rtl="0" eaLnBrk="1" fontAlgn="ctr" latinLnBrk="0" hangingPunct="1"/>
                      <a:r>
                        <a:rPr lang="es-ES" sz="1100" b="1" i="0" u="none" strike="noStrike" kern="1200" dirty="0">
                          <a:solidFill>
                            <a:srgbClr val="000000"/>
                          </a:solidFill>
                          <a:effectLst/>
                          <a:latin typeface="Arial" panose="020B0604020202020204" pitchFamily="34" charset="0"/>
                          <a:ea typeface="+mn-ea"/>
                          <a:cs typeface="+mn-cs"/>
                        </a:rPr>
                        <a:t>TASA DE REINGRESO DE PACIENTES HOSPITALIZADOS EN MENOS DE 15 DÍAS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100" b="1" i="0" u="none" strike="noStrike" kern="1200" dirty="0">
                          <a:solidFill>
                            <a:srgbClr val="000000"/>
                          </a:solidFill>
                          <a:effectLst/>
                          <a:latin typeface="Century Gothic" panose="020B0502020202020204" pitchFamily="34" charset="0"/>
                          <a:ea typeface="+mn-ea"/>
                          <a:cs typeface="+mn-cs"/>
                        </a:rPr>
                        <a:t>0.17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900" b="0" i="0" u="none" strike="noStrike" kern="1200" dirty="0">
                          <a:solidFill>
                            <a:srgbClr val="000000"/>
                          </a:solidFill>
                          <a:effectLst/>
                          <a:latin typeface="Arial" panose="020B0604020202020204" pitchFamily="34" charset="0"/>
                          <a:ea typeface="+mn-ea"/>
                          <a:cs typeface="Arial" panose="020B0604020202020204" pitchFamily="34" charset="0"/>
                        </a:rPr>
                        <a:t>X 100 egresos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0785">
                <a:tc vMerge="1">
                  <a:txBody>
                    <a:bodyPr/>
                    <a:lstStyle/>
                    <a:p>
                      <a:endParaRPr lang="es-ES"/>
                    </a:p>
                  </a:txBody>
                  <a:tcPr/>
                </a:tc>
                <a:tc>
                  <a:txBody>
                    <a:bodyPr/>
                    <a:lstStyle/>
                    <a:p>
                      <a:pPr marL="0" algn="l" defTabSz="914400" rtl="0" eaLnBrk="1" fontAlgn="ctr" latinLnBrk="0" hangingPunct="1"/>
                      <a:r>
                        <a:rPr lang="es-ES" sz="1100" b="1" i="0" u="none" strike="noStrike" kern="1200" dirty="0">
                          <a:solidFill>
                            <a:srgbClr val="000000"/>
                          </a:solidFill>
                          <a:effectLst/>
                          <a:latin typeface="Arial" panose="020B0604020202020204" pitchFamily="34" charset="0"/>
                          <a:ea typeface="+mn-ea"/>
                          <a:cs typeface="+mn-cs"/>
                        </a:rPr>
                        <a:t>PROPORCIÓN DE CANCELACIÓN DE CIRUGÍA POR INSTITUCIÓN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100" b="1" i="0" u="none" strike="noStrike" kern="1200" dirty="0">
                          <a:solidFill>
                            <a:srgbClr val="000000"/>
                          </a:solidFill>
                          <a:effectLst/>
                          <a:latin typeface="Century Gothic" panose="020B0502020202020204" pitchFamily="34" charset="0"/>
                          <a:ea typeface="+mn-ea"/>
                          <a:cs typeface="+mn-cs"/>
                        </a:rPr>
                        <a:t>0.82%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s-ES" sz="10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52958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3039" y="538652"/>
            <a:ext cx="9630769" cy="1938992"/>
          </a:xfrm>
          <a:prstGeom prst="rect">
            <a:avLst/>
          </a:prstGeom>
        </p:spPr>
        <p:txBody>
          <a:bodyPr wrap="square">
            <a:spAutoFit/>
          </a:bodyPr>
          <a:lstStyle/>
          <a:p>
            <a:pPr algn="just"/>
            <a:r>
              <a:rPr lang="es-ES_tradnl" sz="2000" b="1" dirty="0">
                <a:latin typeface="Arial Narrow" panose="020B0606020202030204" pitchFamily="34" charset="0"/>
                <a:ea typeface="Calibri" panose="020F0502020204030204" pitchFamily="34" charset="0"/>
                <a:cs typeface="Arial" panose="020B0604020202020204" pitchFamily="34" charset="0"/>
              </a:rPr>
              <a:t>DOMINIO EXPERIENCIA DE LA ATENCIÓN CENTRADA EN EL PACIENTE/USUARIO </a:t>
            </a:r>
            <a:r>
              <a:rPr lang="es-ES_tradnl" sz="2000" dirty="0">
                <a:latin typeface="Arial Narrow" panose="020B0606020202030204" pitchFamily="34" charset="0"/>
                <a:ea typeface="Calibri" panose="020F0502020204030204" pitchFamily="34" charset="0"/>
                <a:cs typeface="Arial" panose="020B0604020202020204" pitchFamily="34" charset="0"/>
              </a:rPr>
              <a:t>Este dominio corresponde a un conjunto amplio de atributos que se manifiestan durante el proceso de atención. Es decir, este dominio se refiere a la forma como los usuarios perciben que pueden acceder y hacer uso de los servicios. A su vez, contiene mediciones acerca de las expectativas y necesidades que los usuarios admiten de manera subjetiva, como cualidades inherentes y deseables de la atención. Incluye mediciones en temas de oportunidad, satisfacción. </a:t>
            </a:r>
            <a:r>
              <a:rPr lang="es-ES" sz="2000" dirty="0">
                <a:latin typeface="Arial Narrow" panose="020B0606020202030204" pitchFamily="34" charset="0"/>
                <a:ea typeface="Calibri" panose="020F0502020204030204" pitchFamily="34" charset="0"/>
                <a:cs typeface="Arial" panose="020B0604020202020204" pitchFamily="34" charset="0"/>
              </a:rPr>
              <a:t> </a:t>
            </a:r>
          </a:p>
        </p:txBody>
      </p:sp>
      <p:graphicFrame>
        <p:nvGraphicFramePr>
          <p:cNvPr id="6" name="Tabla 5"/>
          <p:cNvGraphicFramePr>
            <a:graphicFrameLocks noGrp="1"/>
          </p:cNvGraphicFramePr>
          <p:nvPr>
            <p:extLst>
              <p:ext uri="{D42A27DB-BD31-4B8C-83A1-F6EECF244321}">
                <p14:modId xmlns:p14="http://schemas.microsoft.com/office/powerpoint/2010/main" val="1261069689"/>
              </p:ext>
            </p:extLst>
          </p:nvPr>
        </p:nvGraphicFramePr>
        <p:xfrm>
          <a:off x="585630" y="2477644"/>
          <a:ext cx="8981451" cy="3303770"/>
        </p:xfrm>
        <a:graphic>
          <a:graphicData uri="http://schemas.openxmlformats.org/drawingml/2006/table">
            <a:tbl>
              <a:tblPr/>
              <a:tblGrid>
                <a:gridCol w="874680"/>
                <a:gridCol w="5977720"/>
                <a:gridCol w="859809"/>
                <a:gridCol w="1269242"/>
              </a:tblGrid>
              <a:tr h="360886">
                <a:tc>
                  <a:txBody>
                    <a:bodyPr/>
                    <a:lstStyle/>
                    <a:p>
                      <a:pPr algn="ctr" fontAlgn="ctr"/>
                      <a:r>
                        <a:rPr lang="es-ES" sz="1100" b="1" i="0" u="none" strike="noStrike" dirty="0">
                          <a:solidFill>
                            <a:srgbClr val="FFFFFF"/>
                          </a:solidFill>
                          <a:effectLst/>
                          <a:latin typeface="Century Gothic" panose="020B0502020202020204" pitchFamily="34" charset="0"/>
                        </a:rPr>
                        <a:t>DOMINIO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ES" sz="2000" b="1" i="0" u="none" strike="noStrike" dirty="0" smtClean="0">
                          <a:solidFill>
                            <a:srgbClr val="FFFFFF"/>
                          </a:solidFill>
                          <a:effectLst/>
                          <a:latin typeface="Arial" panose="020B0604020202020204" pitchFamily="34" charset="0"/>
                        </a:rPr>
                        <a:t>DESCRIPCIÓN INDICADOR</a:t>
                      </a:r>
                      <a:endParaRPr lang="es-ES" sz="2000" b="1" i="0" u="none" strike="noStrike" dirty="0">
                        <a:solidFill>
                          <a:srgbClr val="FFFFFF"/>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ES" sz="2000" b="1" i="0" u="none" strike="noStrike" dirty="0">
                          <a:solidFill>
                            <a:srgbClr val="FFFFFF"/>
                          </a:solidFill>
                          <a:effectLst/>
                          <a:latin typeface="Arial" panose="020B0604020202020204" pitchFamily="34" charset="0"/>
                        </a:rPr>
                        <a:t>2024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ES" sz="2000" b="1" i="0" u="none" strike="noStrike" dirty="0">
                          <a:solidFill>
                            <a:srgbClr val="FFFFFF"/>
                          </a:solidFill>
                          <a:effectLst/>
                          <a:latin typeface="Arial" panose="020B0604020202020204" pitchFamily="34" charset="0"/>
                        </a:rPr>
                        <a:t>Unidad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r>
              <a:tr h="258076">
                <a:tc rowSpan="10">
                  <a:txBody>
                    <a:bodyPr/>
                    <a:lstStyle/>
                    <a:p>
                      <a:pPr algn="ctr" fontAlgn="ctr"/>
                      <a:r>
                        <a:rPr lang="es-ES" sz="2000" b="1" i="0" u="none" strike="noStrike" dirty="0">
                          <a:solidFill>
                            <a:srgbClr val="000000"/>
                          </a:solidFill>
                          <a:effectLst/>
                          <a:latin typeface="Century Gothic" panose="020B0502020202020204" pitchFamily="34" charset="0"/>
                        </a:rPr>
                        <a:t>EXPERIENCIA DE LA ATENCIÓN</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fontAlgn="ctr"/>
                      <a:r>
                        <a:rPr lang="es-ES" sz="1100" b="1" i="0" u="none" strike="noStrike" dirty="0">
                          <a:solidFill>
                            <a:srgbClr val="000000"/>
                          </a:solidFill>
                          <a:effectLst/>
                          <a:latin typeface="Arial" panose="020B0604020202020204" pitchFamily="34" charset="0"/>
                        </a:rPr>
                        <a:t>TIEMPO PROMEDIO DE ESPERA PARA LA ASIGNACIÓN DE CITA DE MEDICINA INTERNA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latin typeface="Arial" panose="020B0604020202020204" pitchFamily="34" charset="0"/>
                        </a:rPr>
                        <a:t>6.51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entury Gothic" panose="020B0502020202020204" pitchFamily="34" charset="0"/>
                        </a:rPr>
                        <a:t>DIAS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8076">
                <a:tc vMerge="1">
                  <a:txBody>
                    <a:bodyPr/>
                    <a:lstStyle/>
                    <a:p>
                      <a:endParaRPr lang="es-ES"/>
                    </a:p>
                  </a:txBody>
                  <a:tcPr/>
                </a:tc>
                <a:tc>
                  <a:txBody>
                    <a:bodyPr/>
                    <a:lstStyle/>
                    <a:p>
                      <a:pPr algn="l" fontAlgn="ctr"/>
                      <a:r>
                        <a:rPr lang="es-ES" sz="1100" b="1" i="0" u="none" strike="noStrike" dirty="0">
                          <a:solidFill>
                            <a:srgbClr val="000000"/>
                          </a:solidFill>
                          <a:effectLst/>
                          <a:latin typeface="Arial" panose="020B0604020202020204" pitchFamily="34" charset="0"/>
                        </a:rPr>
                        <a:t>TIEMPO PROMEDIO DE ESPERA PARA LA ASIGNACIÓN DE CITA DE PEDIATRÍA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latin typeface="Arial" panose="020B0604020202020204" pitchFamily="34" charset="0"/>
                        </a:rPr>
                        <a:t>3.34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entury Gothic" panose="020B0502020202020204" pitchFamily="34" charset="0"/>
                        </a:rPr>
                        <a:t>DIAS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272">
                <a:tc vMerge="1">
                  <a:txBody>
                    <a:bodyPr/>
                    <a:lstStyle/>
                    <a:p>
                      <a:endParaRPr lang="es-ES"/>
                    </a:p>
                  </a:txBody>
                  <a:tcPr/>
                </a:tc>
                <a:tc>
                  <a:txBody>
                    <a:bodyPr/>
                    <a:lstStyle/>
                    <a:p>
                      <a:pPr algn="l" fontAlgn="ctr"/>
                      <a:r>
                        <a:rPr lang="es-ES" sz="1100" b="1" i="0" u="none" strike="noStrike" dirty="0">
                          <a:solidFill>
                            <a:srgbClr val="000000"/>
                          </a:solidFill>
                          <a:effectLst/>
                          <a:latin typeface="Arial" panose="020B0604020202020204" pitchFamily="34" charset="0"/>
                        </a:rPr>
                        <a:t>TIEMPO PROMEDIO DE ESPERA PARA LA ASIGNACIÓN DE CITA DE GINECOLOGÍA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latin typeface="Arial" panose="020B0604020202020204" pitchFamily="34" charset="0"/>
                        </a:rPr>
                        <a:t>3.97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entury Gothic" panose="020B0502020202020204" pitchFamily="34" charset="0"/>
                        </a:rPr>
                        <a:t>DIAS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388">
                <a:tc vMerge="1">
                  <a:txBody>
                    <a:bodyPr/>
                    <a:lstStyle/>
                    <a:p>
                      <a:endParaRPr lang="es-ES"/>
                    </a:p>
                  </a:txBody>
                  <a:tcPr/>
                </a:tc>
                <a:tc>
                  <a:txBody>
                    <a:bodyPr/>
                    <a:lstStyle/>
                    <a:p>
                      <a:pPr algn="l" fontAlgn="ctr"/>
                      <a:r>
                        <a:rPr lang="es-ES" sz="1100" b="1" i="0" u="none" strike="noStrike" dirty="0">
                          <a:solidFill>
                            <a:srgbClr val="000000"/>
                          </a:solidFill>
                          <a:effectLst/>
                          <a:latin typeface="Arial" panose="020B0604020202020204" pitchFamily="34" charset="0"/>
                        </a:rPr>
                        <a:t>TIEMPO PROMEDIO DE ESPERA PARA LA ASIGNACIÓN DE CITA DE OBSTETRICIA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latin typeface="Arial" panose="020B0604020202020204" pitchFamily="34" charset="0"/>
                        </a:rPr>
                        <a:t>3.54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entury Gothic" panose="020B0502020202020204" pitchFamily="34" charset="0"/>
                        </a:rPr>
                        <a:t>DIAS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4370">
                <a:tc vMerge="1">
                  <a:txBody>
                    <a:bodyPr/>
                    <a:lstStyle/>
                    <a:p>
                      <a:endParaRPr lang="es-ES"/>
                    </a:p>
                  </a:txBody>
                  <a:tcPr/>
                </a:tc>
                <a:tc>
                  <a:txBody>
                    <a:bodyPr/>
                    <a:lstStyle/>
                    <a:p>
                      <a:pPr algn="l" fontAlgn="ctr"/>
                      <a:r>
                        <a:rPr lang="es-ES" sz="1100" b="1" i="0" u="none" strike="noStrike" dirty="0">
                          <a:solidFill>
                            <a:srgbClr val="000000"/>
                          </a:solidFill>
                          <a:effectLst/>
                          <a:latin typeface="Arial" panose="020B0604020202020204" pitchFamily="34" charset="0"/>
                        </a:rPr>
                        <a:t>TIEMPO PROMEDIO DE ESPERA PARA LA ASIGNACIÓN DE CITA DE CIRUGÍA GENERAL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latin typeface="Arial" panose="020B0604020202020204" pitchFamily="34" charset="0"/>
                        </a:rPr>
                        <a:t>7.49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entury Gothic" panose="020B0502020202020204" pitchFamily="34" charset="0"/>
                        </a:rPr>
                        <a:t>DIAS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272">
                <a:tc vMerge="1">
                  <a:txBody>
                    <a:bodyPr/>
                    <a:lstStyle/>
                    <a:p>
                      <a:endParaRPr lang="es-ES"/>
                    </a:p>
                  </a:txBody>
                  <a:tcPr/>
                </a:tc>
                <a:tc>
                  <a:txBody>
                    <a:bodyPr/>
                    <a:lstStyle/>
                    <a:p>
                      <a:pPr algn="l" fontAlgn="ctr"/>
                      <a:r>
                        <a:rPr lang="es-ES" sz="1100" b="1" i="0" u="none" strike="noStrike" dirty="0">
                          <a:solidFill>
                            <a:srgbClr val="000000"/>
                          </a:solidFill>
                          <a:effectLst/>
                          <a:latin typeface="Arial" panose="020B0604020202020204" pitchFamily="34" charset="0"/>
                        </a:rPr>
                        <a:t>TIEMPO PROMEDIO DE ESPERA PARA LA TOMA DE ECOGRAFÍA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latin typeface="Arial" panose="020B0604020202020204" pitchFamily="34" charset="0"/>
                        </a:rPr>
                        <a:t>6.36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Century Gothic" panose="020B0502020202020204" pitchFamily="34" charset="0"/>
                        </a:rPr>
                        <a:t>DIAS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3744">
                <a:tc vMerge="1">
                  <a:txBody>
                    <a:bodyPr/>
                    <a:lstStyle/>
                    <a:p>
                      <a:endParaRPr lang="es-ES"/>
                    </a:p>
                  </a:txBody>
                  <a:tcPr/>
                </a:tc>
                <a:tc>
                  <a:txBody>
                    <a:bodyPr/>
                    <a:lstStyle/>
                    <a:p>
                      <a:pPr algn="l" fontAlgn="ctr"/>
                      <a:r>
                        <a:rPr lang="es-ES" sz="1100" b="1" i="0" u="none" strike="noStrike" dirty="0">
                          <a:solidFill>
                            <a:srgbClr val="000000"/>
                          </a:solidFill>
                          <a:effectLst/>
                          <a:latin typeface="Arial" panose="020B0604020202020204" pitchFamily="34" charset="0"/>
                        </a:rPr>
                        <a:t>TIEMPO PROMEDIO DE ESPERA PARA LA ATENCIÓN DEL PACIENTE CLASIFICADO COMO TRIAGE 2 EN EL SERVICIO DE URGENCIAS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latin typeface="Arial" panose="020B0604020202020204" pitchFamily="34" charset="0"/>
                        </a:rPr>
                        <a:t>20.93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Arial" panose="020B0604020202020204" pitchFamily="34" charset="0"/>
                        </a:rPr>
                        <a:t>MINUTOS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137">
                <a:tc vMerge="1">
                  <a:txBody>
                    <a:bodyPr/>
                    <a:lstStyle/>
                    <a:p>
                      <a:endParaRPr lang="es-ES"/>
                    </a:p>
                  </a:txBody>
                  <a:tcPr/>
                </a:tc>
                <a:tc>
                  <a:txBody>
                    <a:bodyPr/>
                    <a:lstStyle/>
                    <a:p>
                      <a:pPr algn="l" fontAlgn="ctr"/>
                      <a:r>
                        <a:rPr lang="es-ES" sz="1100" b="1" i="0" u="none" strike="noStrike" dirty="0">
                          <a:solidFill>
                            <a:srgbClr val="000000"/>
                          </a:solidFill>
                          <a:effectLst/>
                          <a:latin typeface="Arial" panose="020B0604020202020204" pitchFamily="34" charset="0"/>
                        </a:rPr>
                        <a:t>TIEMPO PROMEDIO DE ESPERA PARA LA REALIZACIÓN DE CIRUGÍA DE CATARATAS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latin typeface="Arial" panose="020B0604020202020204" pitchFamily="34" charset="0"/>
                        </a:rPr>
                        <a:t>35.52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Arial" panose="020B0604020202020204" pitchFamily="34" charset="0"/>
                        </a:rPr>
                        <a:t>DIAS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028">
                <a:tc vMerge="1">
                  <a:txBody>
                    <a:bodyPr/>
                    <a:lstStyle/>
                    <a:p>
                      <a:endParaRPr lang="es-ES"/>
                    </a:p>
                  </a:txBody>
                  <a:tcPr/>
                </a:tc>
                <a:tc>
                  <a:txBody>
                    <a:bodyPr/>
                    <a:lstStyle/>
                    <a:p>
                      <a:pPr algn="l" fontAlgn="ctr"/>
                      <a:r>
                        <a:rPr lang="es-ES" sz="1100" b="1" i="0" u="none" strike="noStrike" dirty="0">
                          <a:solidFill>
                            <a:srgbClr val="000000"/>
                          </a:solidFill>
                          <a:effectLst/>
                          <a:latin typeface="Arial" panose="020B0604020202020204" pitchFamily="34" charset="0"/>
                        </a:rPr>
                        <a:t>CÓMO CALIFICARÍA SU EXPERIENCIA GLOBAL RESPECTO A LOS SERVICIOS DE SALUD QUE HA RECIBIDO A TRAVÉS DE SU IPS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latin typeface="Arial" panose="020B0604020202020204" pitchFamily="34" charset="0"/>
                        </a:rPr>
                        <a:t>99.9%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781">
                <a:tc vMerge="1">
                  <a:txBody>
                    <a:bodyPr/>
                    <a:lstStyle/>
                    <a:p>
                      <a:endParaRPr lang="es-ES"/>
                    </a:p>
                  </a:txBody>
                  <a:tcPr/>
                </a:tc>
                <a:tc>
                  <a:txBody>
                    <a:bodyPr/>
                    <a:lstStyle/>
                    <a:p>
                      <a:pPr algn="l" fontAlgn="ctr"/>
                      <a:r>
                        <a:rPr lang="es-ES" sz="1100" b="1" i="0" u="none" strike="noStrike" dirty="0">
                          <a:solidFill>
                            <a:srgbClr val="000000"/>
                          </a:solidFill>
                          <a:effectLst/>
                          <a:latin typeface="Arial" panose="020B0604020202020204" pitchFamily="34" charset="0"/>
                        </a:rPr>
                        <a:t>PROPORCIÓN DE USUARIOS QUE RECOMENDARÍA SU IPS A FAMILIARES Y AMIGOS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100" b="1" i="0" u="none" strike="noStrike" dirty="0">
                          <a:solidFill>
                            <a:srgbClr val="000000"/>
                          </a:solidFill>
                          <a:effectLst/>
                          <a:latin typeface="Arial" panose="020B0604020202020204" pitchFamily="34" charset="0"/>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98176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54926" y="1269241"/>
            <a:ext cx="9726304" cy="3785652"/>
          </a:xfrm>
          <a:prstGeom prst="rect">
            <a:avLst/>
          </a:prstGeom>
        </p:spPr>
        <p:txBody>
          <a:bodyPr wrap="square">
            <a:spAutoFit/>
          </a:bodyPr>
          <a:lstStyle/>
          <a:p>
            <a:pPr algn="just"/>
            <a:r>
              <a:rPr lang="es-ES" sz="2000" dirty="0" smtClean="0">
                <a:latin typeface="Arial" panose="020B0604020202020204" pitchFamily="34" charset="0"/>
                <a:cs typeface="Arial" panose="020B0604020202020204" pitchFamily="34" charset="0"/>
              </a:rPr>
              <a:t>La </a:t>
            </a:r>
            <a:r>
              <a:rPr lang="es-ES" sz="2000" dirty="0">
                <a:latin typeface="Arial" panose="020B0604020202020204" pitchFamily="34" charset="0"/>
                <a:cs typeface="Arial" panose="020B0604020202020204" pitchFamily="34" charset="0"/>
              </a:rPr>
              <a:t>medición constante a través de </a:t>
            </a:r>
            <a:r>
              <a:rPr lang="es-ES" sz="2000" dirty="0" smtClean="0">
                <a:latin typeface="Arial" panose="020B0604020202020204" pitchFamily="34" charset="0"/>
                <a:cs typeface="Arial" panose="020B0604020202020204" pitchFamily="34" charset="0"/>
              </a:rPr>
              <a:t>indicadores realizada en la ESE HOSPITAL DEPARTAMENTAL SAN VICENTE DE PAUL, nos </a:t>
            </a:r>
            <a:r>
              <a:rPr lang="es-ES" sz="2000" dirty="0">
                <a:latin typeface="Arial" panose="020B0604020202020204" pitchFamily="34" charset="0"/>
                <a:cs typeface="Arial" panose="020B0604020202020204" pitchFamily="34" charset="0"/>
              </a:rPr>
              <a:t>permite establecer metas claras y evaluar el progreso hacia su cumplimiento. Esto promueve una cultura de mejora continua en los servicios </a:t>
            </a:r>
            <a:r>
              <a:rPr lang="es-ES" sz="2000" dirty="0" smtClean="0">
                <a:latin typeface="Arial" panose="020B0604020202020204" pitchFamily="34" charset="0"/>
                <a:cs typeface="Arial" panose="020B0604020202020204" pitchFamily="34" charset="0"/>
              </a:rPr>
              <a:t>prestados, </a:t>
            </a:r>
            <a:r>
              <a:rPr lang="es-ES" sz="2000" dirty="0" smtClean="0">
                <a:latin typeface="Arial" panose="020B0604020202020204" pitchFamily="34" charset="0"/>
                <a:ea typeface="Calibri" panose="020F0502020204030204" pitchFamily="34" charset="0"/>
                <a:cs typeface="Arial" panose="020B0604020202020204" pitchFamily="34" charset="0"/>
              </a:rPr>
              <a:t>permitiendo </a:t>
            </a:r>
            <a:r>
              <a:rPr lang="es-ES" sz="2000" dirty="0">
                <a:latin typeface="Arial" panose="020B0604020202020204" pitchFamily="34" charset="0"/>
                <a:ea typeface="Calibri" panose="020F0502020204030204" pitchFamily="34" charset="0"/>
                <a:cs typeface="Arial" panose="020B0604020202020204" pitchFamily="34" charset="0"/>
              </a:rPr>
              <a:t>evaluar el desempeño de los servicios y </a:t>
            </a:r>
            <a:r>
              <a:rPr lang="es-ES" sz="2000" dirty="0" smtClean="0">
                <a:latin typeface="Arial" panose="020B0604020202020204" pitchFamily="34" charset="0"/>
                <a:ea typeface="Calibri" panose="020F0502020204030204" pitchFamily="34" charset="0"/>
                <a:cs typeface="Arial" panose="020B0604020202020204" pitchFamily="34" charset="0"/>
              </a:rPr>
              <a:t>programas, nos ayuda </a:t>
            </a:r>
            <a:r>
              <a:rPr lang="es-ES" sz="2000" dirty="0">
                <a:latin typeface="Arial" panose="020B0604020202020204" pitchFamily="34" charset="0"/>
                <a:ea typeface="Calibri" panose="020F0502020204030204" pitchFamily="34" charset="0"/>
                <a:cs typeface="Arial" panose="020B0604020202020204" pitchFamily="34" charset="0"/>
              </a:rPr>
              <a:t>a identificar áreas que requieren mejoras y a medir el impacto de las </a:t>
            </a:r>
            <a:r>
              <a:rPr lang="es-ES" sz="2000" dirty="0" smtClean="0">
                <a:latin typeface="Arial" panose="020B0604020202020204" pitchFamily="34" charset="0"/>
                <a:ea typeface="Calibri" panose="020F0502020204030204" pitchFamily="34" charset="0"/>
                <a:cs typeface="Arial" panose="020B0604020202020204" pitchFamily="34" charset="0"/>
              </a:rPr>
              <a:t>intervenciones permitiendo </a:t>
            </a:r>
            <a:r>
              <a:rPr lang="es-ES" sz="2000" dirty="0" smtClean="0">
                <a:latin typeface="Arial" panose="020B0604020202020204" pitchFamily="34" charset="0"/>
                <a:cs typeface="Arial" panose="020B0604020202020204" pitchFamily="34" charset="0"/>
              </a:rPr>
              <a:t>a los directivos, </a:t>
            </a:r>
            <a:r>
              <a:rPr lang="es-ES" sz="2000" dirty="0">
                <a:latin typeface="Arial" panose="020B0604020202020204" pitchFamily="34" charset="0"/>
                <a:cs typeface="Arial" panose="020B0604020202020204" pitchFamily="34" charset="0"/>
              </a:rPr>
              <a:t>gestores y profesionales de la salud tomar decisiones </a:t>
            </a:r>
            <a:r>
              <a:rPr lang="es-ES" sz="2000" dirty="0" smtClean="0">
                <a:latin typeface="Arial" panose="020B0604020202020204" pitchFamily="34" charset="0"/>
                <a:cs typeface="Arial" panose="020B0604020202020204" pitchFamily="34" charset="0"/>
              </a:rPr>
              <a:t>fundamentadas, incluye </a:t>
            </a:r>
            <a:r>
              <a:rPr lang="es-ES" sz="2000" dirty="0">
                <a:latin typeface="Arial" panose="020B0604020202020204" pitchFamily="34" charset="0"/>
                <a:cs typeface="Arial" panose="020B0604020202020204" pitchFamily="34" charset="0"/>
              </a:rPr>
              <a:t>la planificación de recursos, la asignación de personal y la implementación de </a:t>
            </a:r>
            <a:r>
              <a:rPr lang="es-ES" sz="2000" dirty="0" smtClean="0">
                <a:latin typeface="Arial" panose="020B0604020202020204" pitchFamily="34" charset="0"/>
                <a:cs typeface="Arial" panose="020B0604020202020204" pitchFamily="34" charset="0"/>
              </a:rPr>
              <a:t>programas.</a:t>
            </a:r>
          </a:p>
          <a:p>
            <a:pPr algn="just"/>
            <a:endParaRPr lang="es-ES" sz="2000" dirty="0" smtClean="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Al proporcionar datos claros sobre indicadores relevantes, </a:t>
            </a:r>
            <a:r>
              <a:rPr lang="es-ES" sz="2000" dirty="0" smtClean="0">
                <a:latin typeface="Arial" panose="020B0604020202020204" pitchFamily="34" charset="0"/>
                <a:cs typeface="Arial" panose="020B0604020202020204" pitchFamily="34" charset="0"/>
              </a:rPr>
              <a:t>nuestros usuarios podrán tomar </a:t>
            </a:r>
            <a:r>
              <a:rPr lang="es-ES" sz="2000" dirty="0">
                <a:latin typeface="Arial" panose="020B0604020202020204" pitchFamily="34" charset="0"/>
                <a:cs typeface="Arial" panose="020B0604020202020204" pitchFamily="34" charset="0"/>
              </a:rPr>
              <a:t>decisiones más informadas sobre su salud, promoviendo </a:t>
            </a:r>
            <a:r>
              <a:rPr lang="es-ES" sz="2000" dirty="0" smtClean="0">
                <a:latin typeface="Arial" panose="020B0604020202020204" pitchFamily="34" charset="0"/>
                <a:cs typeface="Arial" panose="020B0604020202020204" pitchFamily="34" charset="0"/>
              </a:rPr>
              <a:t>la </a:t>
            </a:r>
            <a:r>
              <a:rPr lang="es-ES" sz="2000" dirty="0">
                <a:latin typeface="Arial" panose="020B0604020202020204" pitchFamily="34" charset="0"/>
                <a:cs typeface="Arial" panose="020B0604020202020204" pitchFamily="34" charset="0"/>
              </a:rPr>
              <a:t>participación activa en </a:t>
            </a:r>
            <a:r>
              <a:rPr lang="es-ES" sz="2000" dirty="0" smtClean="0">
                <a:latin typeface="Arial" panose="020B0604020202020204" pitchFamily="34" charset="0"/>
                <a:cs typeface="Arial" panose="020B0604020202020204" pitchFamily="34" charset="0"/>
              </a:rPr>
              <a:t>su cuidado.</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677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4530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197</TotalTime>
  <Words>1049</Words>
  <Application>Microsoft Office PowerPoint</Application>
  <PresentationFormat>Panorámica</PresentationFormat>
  <Paragraphs>133</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Aptos</vt:lpstr>
      <vt:lpstr>Aptos Display</vt:lpstr>
      <vt:lpstr>Arial</vt:lpstr>
      <vt:lpstr>Arial MT</vt:lpstr>
      <vt:lpstr>Arial Narrow</vt:lpstr>
      <vt:lpstr>Calibri</vt:lpstr>
      <vt:lpstr>Century Gothic</vt:lpstr>
      <vt:lpstr>Times New Roman</vt:lpstr>
      <vt:lpstr>Tema de Office</vt:lpstr>
      <vt:lpstr>INDICADORES DE CALIDAD  RESOLUCION 0256 / 2016  Vigencia  2024</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INDICADORES DE CALIDAD  RESOLUCION 0256 AÑO   AÑO 2024</dc:title>
  <dc:creator>Egna Cuellar</dc:creator>
  <cp:lastModifiedBy>Elcira Barreiro Gutierrez</cp:lastModifiedBy>
  <cp:revision>12</cp:revision>
  <dcterms:created xsi:type="dcterms:W3CDTF">2024-10-28T15:27:00Z</dcterms:created>
  <dcterms:modified xsi:type="dcterms:W3CDTF">2025-06-11T15:08:54Z</dcterms:modified>
</cp:coreProperties>
</file>