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sldIdLst>
    <p:sldId id="256" r:id="rId3"/>
    <p:sldId id="265" r:id="rId4"/>
    <p:sldId id="257" r:id="rId5"/>
    <p:sldId id="262" r:id="rId6"/>
    <p:sldId id="258" r:id="rId7"/>
    <p:sldId id="263" r:id="rId8"/>
    <p:sldId id="264" r:id="rId9"/>
    <p:sldId id="260" r:id="rId10"/>
    <p:sldId id="266" r:id="rId11"/>
    <p:sldId id="267"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CECA"/>
    <a:srgbClr val="10B8DA"/>
    <a:srgbClr val="0D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20CA2-4C18-41C8-B3D2-82E82B622589}" v="20" dt="2024-10-28T17:09:56.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64"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57"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descr="Forma, Patrón de fondo&#10;&#10;Descripción generada automáticamente">
            <a:extLst>
              <a:ext uri="{FF2B5EF4-FFF2-40B4-BE49-F238E27FC236}">
                <a16:creationId xmlns:a16="http://schemas.microsoft.com/office/drawing/2014/main" id="{646C3CDC-37D9-00B5-6862-4EF7C583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A1ACBA-BF5F-1B69-07F6-FCCA10F942CF}"/>
              </a:ext>
            </a:extLst>
          </p:cNvPr>
          <p:cNvSpPr>
            <a:spLocks noGrp="1"/>
          </p:cNvSpPr>
          <p:nvPr>
            <p:ph type="ctrTitle" hasCustomPrompt="1"/>
          </p:nvPr>
        </p:nvSpPr>
        <p:spPr>
          <a:xfrm>
            <a:off x="1099124" y="1469572"/>
            <a:ext cx="7139999" cy="1533398"/>
          </a:xfrm>
          <a:prstGeom prst="rect">
            <a:avLst/>
          </a:prstGeom>
        </p:spPr>
        <p:txBody>
          <a:bodyPr anchor="ctr"/>
          <a:lstStyle>
            <a:lvl1pPr algn="ctr">
              <a:lnSpc>
                <a:spcPct val="100000"/>
              </a:lnSpc>
              <a:defRPr sz="6000">
                <a:latin typeface="Arial Narrow" panose="020B0606020202030204" pitchFamily="34" charset="0"/>
              </a:defRPr>
            </a:lvl1pPr>
          </a:lstStyle>
          <a:p>
            <a:r>
              <a:rPr lang="es-ES" dirty="0"/>
              <a:t>Titulo</a:t>
            </a:r>
            <a:endParaRPr lang="es-CO" dirty="0"/>
          </a:p>
        </p:txBody>
      </p:sp>
      <p:sp>
        <p:nvSpPr>
          <p:cNvPr id="3" name="Subtítulo 2">
            <a:extLst>
              <a:ext uri="{FF2B5EF4-FFF2-40B4-BE49-F238E27FC236}">
                <a16:creationId xmlns:a16="http://schemas.microsoft.com/office/drawing/2014/main" id="{A844BFCD-D0DF-FB77-2C6C-0ADF55A8F0BD}"/>
              </a:ext>
            </a:extLst>
          </p:cNvPr>
          <p:cNvSpPr>
            <a:spLocks noGrp="1"/>
          </p:cNvSpPr>
          <p:nvPr>
            <p:ph type="subTitle" idx="1" hasCustomPrompt="1"/>
          </p:nvPr>
        </p:nvSpPr>
        <p:spPr>
          <a:xfrm>
            <a:off x="1099126" y="3341915"/>
            <a:ext cx="6336147" cy="1480309"/>
          </a:xfrm>
          <a:prstGeom prst="rect">
            <a:avLst/>
          </a:prstGeom>
        </p:spPr>
        <p:txBody>
          <a:bodyPr anchor="t">
            <a:normAutofit/>
          </a:bodyPr>
          <a:lstStyle>
            <a:lvl1pPr marL="0" indent="0" algn="l">
              <a:buNone/>
              <a:defRPr sz="2200" b="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Servicio</a:t>
            </a:r>
            <a:endParaRPr lang="es-CO" dirty="0"/>
          </a:p>
        </p:txBody>
      </p:sp>
      <p:pic>
        <p:nvPicPr>
          <p:cNvPr id="14" name="Imagen 13" descr="Logotipo&#10;&#10;Descripción generada automáticamente">
            <a:extLst>
              <a:ext uri="{FF2B5EF4-FFF2-40B4-BE49-F238E27FC236}">
                <a16:creationId xmlns:a16="http://schemas.microsoft.com/office/drawing/2014/main" id="{E205D2D2-2DFA-B11A-9AA3-AF02764B9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9123" y="2236271"/>
            <a:ext cx="2759510" cy="2759510"/>
          </a:xfrm>
          <a:prstGeom prst="rect">
            <a:avLst/>
          </a:prstGeom>
        </p:spPr>
      </p:pic>
      <p:sp>
        <p:nvSpPr>
          <p:cNvPr id="15" name="Subtítulo 2">
            <a:extLst>
              <a:ext uri="{FF2B5EF4-FFF2-40B4-BE49-F238E27FC236}">
                <a16:creationId xmlns:a16="http://schemas.microsoft.com/office/drawing/2014/main" id="{B21453D4-5F05-9370-7519-A145C4AE5E96}"/>
              </a:ext>
            </a:extLst>
          </p:cNvPr>
          <p:cNvSpPr txBox="1">
            <a:spLocks/>
          </p:cNvSpPr>
          <p:nvPr userDrawn="1"/>
        </p:nvSpPr>
        <p:spPr>
          <a:xfrm>
            <a:off x="1099126" y="5230567"/>
            <a:ext cx="6041904" cy="8905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tabLst>
                <a:tab pos="2806065" algn="ctr"/>
                <a:tab pos="5612130" algn="r"/>
              </a:tabLst>
            </a:pPr>
            <a:r>
              <a:rPr lang="es-ES" sz="1600" b="1" dirty="0">
                <a:solidFill>
                  <a:schemeClr val="tx1"/>
                </a:solidFill>
                <a:latin typeface="Arial Narrow" panose="020B0606020202030204" pitchFamily="34" charset="0"/>
                <a:ea typeface="Arial MT"/>
                <a:cs typeface="Arial" panose="020B0604020202020204" pitchFamily="34" charset="0"/>
              </a:rPr>
              <a:t> Calle 7 #14-69 -        https://portal.hospitalsvpgarzon.gov.co/ </a:t>
            </a:r>
          </a:p>
          <a:p>
            <a:pPr algn="ctr">
              <a:lnSpc>
                <a:spcPct val="100000"/>
              </a:lnSpc>
              <a:tabLst>
                <a:tab pos="2806065" algn="ctr"/>
                <a:tab pos="5612130" algn="r"/>
              </a:tabLst>
            </a:pPr>
            <a:r>
              <a:rPr lang="es-ES" sz="1600" b="1" dirty="0">
                <a:solidFill>
                  <a:schemeClr val="tx1"/>
                </a:solidFill>
                <a:latin typeface="Arial Narrow" panose="020B0606020202030204" pitchFamily="34" charset="0"/>
                <a:ea typeface="Arial MT"/>
                <a:cs typeface="Arial" panose="020B0604020202020204" pitchFamily="34" charset="0"/>
              </a:rPr>
              <a:t>  gerencia@hospitalsvpgarzon.gov.co, calidad@hospitalsvpgarzon.gov.co</a:t>
            </a:r>
          </a:p>
        </p:txBody>
      </p:sp>
      <p:pic>
        <p:nvPicPr>
          <p:cNvPr id="4" name="Imagen 3" descr="Logotipo&#10;&#10;El contenido generado por IA puede ser incorrecto.">
            <a:extLst>
              <a:ext uri="{FF2B5EF4-FFF2-40B4-BE49-F238E27FC236}">
                <a16:creationId xmlns:a16="http://schemas.microsoft.com/office/drawing/2014/main" id="{FA2ED621-896C-0311-7D71-FA9C6B7339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
        <p:nvSpPr>
          <p:cNvPr id="5" name="Título 1">
            <a:extLst>
              <a:ext uri="{FF2B5EF4-FFF2-40B4-BE49-F238E27FC236}">
                <a16:creationId xmlns:a16="http://schemas.microsoft.com/office/drawing/2014/main" id="{AC1B9EF4-D064-3BAE-6727-ACB658AECF96}"/>
              </a:ext>
            </a:extLst>
          </p:cNvPr>
          <p:cNvSpPr txBox="1">
            <a:spLocks/>
          </p:cNvSpPr>
          <p:nvPr userDrawn="1"/>
        </p:nvSpPr>
        <p:spPr>
          <a:xfrm>
            <a:off x="2965375" y="6431762"/>
            <a:ext cx="4488370" cy="219843"/>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r>
              <a:rPr lang="es-ES" sz="1800" b="1" dirty="0">
                <a:latin typeface="Arial Narrow" panose="020B0606020202030204" pitchFamily="34" charset="0"/>
              </a:rPr>
              <a:t>“UN FUTURO QUE CONSTRUIMOS TODOS”</a:t>
            </a:r>
            <a:endParaRPr lang="es-CO" sz="1800" b="1" dirty="0">
              <a:latin typeface="Arial Narrow" panose="020B0606020202030204" pitchFamily="34" charset="0"/>
            </a:endParaRPr>
          </a:p>
        </p:txBody>
      </p:sp>
      <p:pic>
        <p:nvPicPr>
          <p:cNvPr id="17" name="Imagen 16" descr="Forma&#10;&#10;El contenido generado por IA puede ser incorrecto.">
            <a:extLst>
              <a:ext uri="{FF2B5EF4-FFF2-40B4-BE49-F238E27FC236}">
                <a16:creationId xmlns:a16="http://schemas.microsoft.com/office/drawing/2014/main" id="{675F0844-1600-4835-F696-F331671F554C}"/>
              </a:ext>
            </a:extLst>
          </p:cNvPr>
          <p:cNvPicPr>
            <a:picLocks noChangeAspect="1"/>
          </p:cNvPicPr>
          <p:nvPr userDrawn="1"/>
        </p:nvPicPr>
        <p:blipFill>
          <a:blip r:embed="rId5" cstate="hqprint">
            <a:grayscl/>
            <a:biLevel thresh="50000"/>
            <a:extLst>
              <a:ext uri="{28A0092B-C50C-407E-A947-70E740481C1C}">
                <a14:useLocalDpi xmlns:a14="http://schemas.microsoft.com/office/drawing/2010/main" val="0"/>
              </a:ext>
            </a:extLst>
          </a:blip>
          <a:srcRect l="36823" t="46959" r="37192" b="28316"/>
          <a:stretch>
            <a:fillRect/>
          </a:stretch>
        </p:blipFill>
        <p:spPr bwMode="auto">
          <a:xfrm>
            <a:off x="1609207" y="5378788"/>
            <a:ext cx="164176" cy="211083"/>
          </a:xfrm>
          <a:prstGeom prst="rect">
            <a:avLst/>
          </a:prstGeom>
          <a:noFill/>
          <a:ln>
            <a:noFill/>
          </a:ln>
        </p:spPr>
      </p:pic>
      <p:pic>
        <p:nvPicPr>
          <p:cNvPr id="18" name="Imagen 17" descr="Forma&#10;&#10;El contenido generado por IA puede ser incorrecto.">
            <a:extLst>
              <a:ext uri="{FF2B5EF4-FFF2-40B4-BE49-F238E27FC236}">
                <a16:creationId xmlns:a16="http://schemas.microsoft.com/office/drawing/2014/main" id="{9F50A8A7-556F-D099-84FD-D217B4DF3386}"/>
              </a:ext>
            </a:extLst>
          </p:cNvPr>
          <p:cNvPicPr>
            <a:picLocks noChangeAspect="1"/>
          </p:cNvPicPr>
          <p:nvPr userDrawn="1"/>
        </p:nvPicPr>
        <p:blipFill>
          <a:blip r:embed="rId6" cstate="hqprint">
            <a:grayscl/>
            <a:biLevel thresh="50000"/>
            <a:extLst>
              <a:ext uri="{28A0092B-C50C-407E-A947-70E740481C1C}">
                <a14:useLocalDpi xmlns:a14="http://schemas.microsoft.com/office/drawing/2010/main" val="0"/>
              </a:ext>
            </a:extLst>
          </a:blip>
          <a:srcRect l="36823" t="3967" r="37192" b="77766"/>
          <a:stretch>
            <a:fillRect/>
          </a:stretch>
        </p:blipFill>
        <p:spPr bwMode="auto">
          <a:xfrm>
            <a:off x="3095682" y="5377471"/>
            <a:ext cx="224200" cy="212400"/>
          </a:xfrm>
          <a:prstGeom prst="rect">
            <a:avLst/>
          </a:prstGeom>
          <a:noFill/>
          <a:ln>
            <a:noFill/>
          </a:ln>
        </p:spPr>
      </p:pic>
      <p:pic>
        <p:nvPicPr>
          <p:cNvPr id="19" name="Imagen 18" descr="Forma&#10;&#10;El contenido generado por IA puede ser incorrecto.">
            <a:extLst>
              <a:ext uri="{FF2B5EF4-FFF2-40B4-BE49-F238E27FC236}">
                <a16:creationId xmlns:a16="http://schemas.microsoft.com/office/drawing/2014/main" id="{88F9E968-472A-9F3F-7C61-94B084B59FE6}"/>
              </a:ext>
            </a:extLst>
          </p:cNvPr>
          <p:cNvPicPr>
            <a:picLocks noChangeAspect="1"/>
          </p:cNvPicPr>
          <p:nvPr userDrawn="1"/>
        </p:nvPicPr>
        <p:blipFill>
          <a:blip r:embed="rId7" cstate="hqprint">
            <a:grayscl/>
            <a:biLevel thresh="50000"/>
            <a:extLst>
              <a:ext uri="{28A0092B-C50C-407E-A947-70E740481C1C}">
                <a14:useLocalDpi xmlns:a14="http://schemas.microsoft.com/office/drawing/2010/main" val="0"/>
              </a:ext>
            </a:extLst>
          </a:blip>
          <a:srcRect l="36823" t="25186" r="37192" b="57285"/>
          <a:stretch>
            <a:fillRect/>
          </a:stretch>
        </p:blipFill>
        <p:spPr bwMode="auto">
          <a:xfrm>
            <a:off x="980430" y="5762936"/>
            <a:ext cx="237388" cy="212400"/>
          </a:xfrm>
          <a:prstGeom prst="rect">
            <a:avLst/>
          </a:prstGeom>
          <a:noFill/>
          <a:ln>
            <a:noFill/>
          </a:ln>
        </p:spPr>
      </p:pic>
    </p:spTree>
    <p:extLst>
      <p:ext uri="{BB962C8B-B14F-4D97-AF65-F5344CB8AC3E}">
        <p14:creationId xmlns:p14="http://schemas.microsoft.com/office/powerpoint/2010/main" val="163034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7E0E5496-E624-8BCF-7CEC-8BD1E21E218B}"/>
              </a:ext>
            </a:extLst>
          </p:cNvPr>
          <p:cNvSpPr>
            <a:spLocks noGrp="1"/>
          </p:cNvSpPr>
          <p:nvPr>
            <p:ph sz="half" idx="1"/>
          </p:nvPr>
        </p:nvSpPr>
        <p:spPr>
          <a:xfrm>
            <a:off x="838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44A816E7-D19C-3248-FEA0-A457877AE1FE}"/>
              </a:ext>
            </a:extLst>
          </p:cNvPr>
          <p:cNvSpPr>
            <a:spLocks noGrp="1"/>
          </p:cNvSpPr>
          <p:nvPr>
            <p:ph sz="half" idx="2"/>
          </p:nvPr>
        </p:nvSpPr>
        <p:spPr>
          <a:xfrm>
            <a:off x="6172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a16="http://schemas.microsoft.com/office/drawing/2014/main" id="{05ABD5FC-85B1-84AE-3B4F-80E786AC64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23995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7E0E5496-E624-8BCF-7CEC-8BD1E21E218B}"/>
              </a:ext>
            </a:extLst>
          </p:cNvPr>
          <p:cNvSpPr>
            <a:spLocks noGrp="1"/>
          </p:cNvSpPr>
          <p:nvPr>
            <p:ph sz="half" idx="1"/>
          </p:nvPr>
        </p:nvSpPr>
        <p:spPr>
          <a:xfrm>
            <a:off x="838199" y="1524000"/>
            <a:ext cx="10635343"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a16="http://schemas.microsoft.com/office/drawing/2014/main" id="{05ABD5FC-85B1-84AE-3B4F-80E786AC64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13750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Forma, Patrón de fondo&#10;&#10;Descripción generada automáticamente">
            <a:extLst>
              <a:ext uri="{FF2B5EF4-FFF2-40B4-BE49-F238E27FC236}">
                <a16:creationId xmlns:a16="http://schemas.microsoft.com/office/drawing/2014/main" id="{3E840FD3-789F-B154-9C75-7A542F452E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ubtítulo 2">
            <a:extLst>
              <a:ext uri="{FF2B5EF4-FFF2-40B4-BE49-F238E27FC236}">
                <a16:creationId xmlns:a16="http://schemas.microsoft.com/office/drawing/2014/main" id="{BFA43440-7DF4-A887-7839-D35075A084CB}"/>
              </a:ext>
            </a:extLst>
          </p:cNvPr>
          <p:cNvSpPr txBox="1">
            <a:spLocks/>
          </p:cNvSpPr>
          <p:nvPr userDrawn="1"/>
        </p:nvSpPr>
        <p:spPr>
          <a:xfrm>
            <a:off x="932873" y="1043709"/>
            <a:ext cx="7583053" cy="1221899"/>
          </a:xfrm>
          <a:prstGeom prst="rect">
            <a:avLst/>
          </a:prstGeom>
        </p:spPr>
        <p:txBody>
          <a:bodyPr vert="horz" lIns="91440" tIns="45720" rIns="91440" bIns="45720" rtlCol="0" anchor="ctr">
            <a:normAutofit/>
          </a:bodyPr>
          <a:lstStyle/>
          <a:p>
            <a:pPr algn="ctr">
              <a:lnSpc>
                <a:spcPct val="80000"/>
              </a:lnSpc>
              <a:spcAft>
                <a:spcPts val="800"/>
              </a:spcAft>
              <a:tabLst>
                <a:tab pos="2806065" algn="ctr"/>
                <a:tab pos="5612130" algn="r"/>
              </a:tabLst>
            </a:pPr>
            <a:r>
              <a:rPr lang="es-CO" sz="6600" b="1" kern="1200" dirty="0">
                <a:solidFill>
                  <a:srgbClr val="0D531E"/>
                </a:solidFill>
                <a:effectLst/>
                <a:latin typeface="Arial Narrow" panose="020B0606020202030204" pitchFamily="34" charset="0"/>
                <a:ea typeface="Aptos" panose="020B0004020202020204" pitchFamily="34" charset="0"/>
                <a:cs typeface="Arial" panose="020B0604020202020204" pitchFamily="34" charset="0"/>
              </a:rPr>
              <a:t>Muchas Gracias</a:t>
            </a:r>
            <a:endParaRPr lang="es-CO" sz="6600" kern="100" dirty="0">
              <a:solidFill>
                <a:srgbClr val="0D531E"/>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DE6A813C-DD41-6593-241A-2B63169AE53C}"/>
              </a:ext>
            </a:extLst>
          </p:cNvPr>
          <p:cNvPicPr>
            <a:picLocks noChangeAspect="1"/>
          </p:cNvPicPr>
          <p:nvPr userDrawn="1"/>
        </p:nvPicPr>
        <p:blipFill>
          <a:blip r:embed="rId3">
            <a:extLst>
              <a:ext uri="{28A0092B-C50C-407E-A947-70E740481C1C}">
                <a14:useLocalDpi xmlns:a14="http://schemas.microsoft.com/office/drawing/2010/main" val="0"/>
              </a:ext>
            </a:extLst>
          </a:blip>
          <a:srcRect b="7554"/>
          <a:stretch/>
        </p:blipFill>
        <p:spPr bwMode="auto">
          <a:xfrm>
            <a:off x="1716696" y="2461389"/>
            <a:ext cx="4872242" cy="2533610"/>
          </a:xfrm>
          <a:prstGeom prst="rect">
            <a:avLst/>
          </a:prstGeom>
          <a:noFill/>
          <a:ln>
            <a:noFill/>
          </a:ln>
        </p:spPr>
      </p:pic>
      <p:sp>
        <p:nvSpPr>
          <p:cNvPr id="4" name="Cuadro de texto 2">
            <a:extLst>
              <a:ext uri="{FF2B5EF4-FFF2-40B4-BE49-F238E27FC236}">
                <a16:creationId xmlns:a16="http://schemas.microsoft.com/office/drawing/2014/main" id="{58EEC99A-9077-E696-CCCC-ABA4E68F3289}"/>
              </a:ext>
            </a:extLst>
          </p:cNvPr>
          <p:cNvSpPr txBox="1">
            <a:spLocks noChangeArrowheads="1"/>
          </p:cNvSpPr>
          <p:nvPr userDrawn="1"/>
        </p:nvSpPr>
        <p:spPr bwMode="auto">
          <a:xfrm>
            <a:off x="1716695" y="5041179"/>
            <a:ext cx="4872242" cy="552594"/>
          </a:xfrm>
          <a:prstGeom prst="rect">
            <a:avLst/>
          </a:prstGeom>
          <a:noFill/>
          <a:ln w="9525">
            <a:noFill/>
            <a:miter lim="800000"/>
            <a:headEnd/>
            <a:tailEnd/>
          </a:ln>
        </p:spPr>
        <p:txBody>
          <a:bodyPr rot="0" vert="horz" wrap="square" lIns="91440" tIns="45720" rIns="91440" bIns="45720" numCol="1" anchor="b" anchorCtr="0">
            <a:prstTxWarp prst="textTriangleInverted">
              <a:avLst/>
            </a:prstTxWarp>
            <a:noAutofit/>
          </a:bodyPr>
          <a:lstStyle/>
          <a:p>
            <a:pPr>
              <a:lnSpc>
                <a:spcPct val="107000"/>
              </a:lnSpc>
              <a:spcAft>
                <a:spcPts val="800"/>
              </a:spcAft>
            </a:pPr>
            <a:r>
              <a:rPr lang="es-CO" sz="1100" b="1" dirty="0">
                <a:ln w="9525" cap="rnd" cmpd="sng" algn="ctr">
                  <a:solidFill>
                    <a:srgbClr val="0D531E"/>
                  </a:solidFill>
                  <a:prstDash val="solid"/>
                  <a:bevel/>
                </a:ln>
                <a:solidFill>
                  <a:srgbClr val="0D531E"/>
                </a:solidFill>
                <a:effectLst/>
                <a:latin typeface="Arial Narrow" panose="020B0606020202030204" pitchFamily="34" charset="0"/>
                <a:ea typeface="Calibri" panose="020F0502020204030204" pitchFamily="34" charset="0"/>
                <a:cs typeface="Times New Roman" panose="02020603050405020304" pitchFamily="18" charset="0"/>
              </a:rPr>
              <a:t>¡UN FUTURO QUE CONSTRUIMOS TODOS!</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Logotipo&#10;&#10;El contenido generado por IA puede ser incorrecto.">
            <a:extLst>
              <a:ext uri="{FF2B5EF4-FFF2-40B4-BE49-F238E27FC236}">
                <a16:creationId xmlns:a16="http://schemas.microsoft.com/office/drawing/2014/main" id="{E4ACC2B0-D1F9-E3D0-FE03-C86B4479A8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Tree>
    <p:extLst>
      <p:ext uri="{BB962C8B-B14F-4D97-AF65-F5344CB8AC3E}">
        <p14:creationId xmlns:p14="http://schemas.microsoft.com/office/powerpoint/2010/main" val="173289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descr="Forma, Patrón de fondo&#10;&#10;Descripción generada automáticamente">
            <a:extLst>
              <a:ext uri="{FF2B5EF4-FFF2-40B4-BE49-F238E27FC236}">
                <a16:creationId xmlns:a16="http://schemas.microsoft.com/office/drawing/2014/main" id="{646C3CDC-37D9-00B5-6862-4EF7C583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2A1ACBA-BF5F-1B69-07F6-FCCA10F942CF}"/>
              </a:ext>
            </a:extLst>
          </p:cNvPr>
          <p:cNvSpPr>
            <a:spLocks noGrp="1"/>
          </p:cNvSpPr>
          <p:nvPr>
            <p:ph type="ctrTitle" hasCustomPrompt="1"/>
          </p:nvPr>
        </p:nvSpPr>
        <p:spPr>
          <a:xfrm>
            <a:off x="1099124" y="1469572"/>
            <a:ext cx="7139999" cy="1533398"/>
          </a:xfrm>
          <a:prstGeom prst="rect">
            <a:avLst/>
          </a:prstGeom>
        </p:spPr>
        <p:txBody>
          <a:bodyPr anchor="ctr"/>
          <a:lstStyle>
            <a:lvl1pPr algn="ctr">
              <a:lnSpc>
                <a:spcPct val="100000"/>
              </a:lnSpc>
              <a:defRPr sz="6000">
                <a:latin typeface="Arial Narrow" panose="020B0606020202030204" pitchFamily="34" charset="0"/>
              </a:defRPr>
            </a:lvl1pPr>
          </a:lstStyle>
          <a:p>
            <a:r>
              <a:rPr lang="es-ES" dirty="0"/>
              <a:t>Titulo</a:t>
            </a:r>
            <a:endParaRPr lang="es-CO" dirty="0"/>
          </a:p>
        </p:txBody>
      </p:sp>
      <p:sp>
        <p:nvSpPr>
          <p:cNvPr id="3" name="Subtítulo 2">
            <a:extLst>
              <a:ext uri="{FF2B5EF4-FFF2-40B4-BE49-F238E27FC236}">
                <a16:creationId xmlns:a16="http://schemas.microsoft.com/office/drawing/2014/main" id="{A844BFCD-D0DF-FB77-2C6C-0ADF55A8F0BD}"/>
              </a:ext>
            </a:extLst>
          </p:cNvPr>
          <p:cNvSpPr>
            <a:spLocks noGrp="1"/>
          </p:cNvSpPr>
          <p:nvPr>
            <p:ph type="subTitle" idx="1" hasCustomPrompt="1"/>
          </p:nvPr>
        </p:nvSpPr>
        <p:spPr>
          <a:xfrm>
            <a:off x="1099126" y="3341915"/>
            <a:ext cx="6336147" cy="1480309"/>
          </a:xfrm>
          <a:prstGeom prst="rect">
            <a:avLst/>
          </a:prstGeom>
        </p:spPr>
        <p:txBody>
          <a:bodyPr anchor="t">
            <a:normAutofit/>
          </a:bodyPr>
          <a:lstStyle>
            <a:lvl1pPr marL="0" indent="0" algn="l">
              <a:buNone/>
              <a:defRPr sz="2200" b="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Servicio</a:t>
            </a:r>
            <a:endParaRPr lang="es-CO" dirty="0"/>
          </a:p>
        </p:txBody>
      </p:sp>
      <p:pic>
        <p:nvPicPr>
          <p:cNvPr id="14" name="Imagen 13" descr="Logotipo&#10;&#10;Descripción generada automáticamente">
            <a:extLst>
              <a:ext uri="{FF2B5EF4-FFF2-40B4-BE49-F238E27FC236}">
                <a16:creationId xmlns:a16="http://schemas.microsoft.com/office/drawing/2014/main" id="{E205D2D2-2DFA-B11A-9AA3-AF02764B9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9123" y="2236271"/>
            <a:ext cx="2759510" cy="2759510"/>
          </a:xfrm>
          <a:prstGeom prst="rect">
            <a:avLst/>
          </a:prstGeom>
        </p:spPr>
      </p:pic>
      <p:sp>
        <p:nvSpPr>
          <p:cNvPr id="15" name="Subtítulo 2">
            <a:extLst>
              <a:ext uri="{FF2B5EF4-FFF2-40B4-BE49-F238E27FC236}">
                <a16:creationId xmlns:a16="http://schemas.microsoft.com/office/drawing/2014/main" id="{B21453D4-5F05-9370-7519-A145C4AE5E96}"/>
              </a:ext>
            </a:extLst>
          </p:cNvPr>
          <p:cNvSpPr txBox="1">
            <a:spLocks/>
          </p:cNvSpPr>
          <p:nvPr userDrawn="1"/>
        </p:nvSpPr>
        <p:spPr>
          <a:xfrm>
            <a:off x="1099126" y="5230567"/>
            <a:ext cx="6041904" cy="89054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tab pos="2806065" algn="ctr"/>
                <a:tab pos="5612130" algn="r"/>
              </a:tabLst>
              <a:defRPr/>
            </a:pPr>
            <a:r>
              <a:rPr kumimoji="0" lang="es-ES" sz="1600" b="1" i="0" u="none" strike="noStrike" kern="1200" cap="none" spc="0" normalizeH="0" baseline="0" noProof="0" dirty="0">
                <a:ln>
                  <a:noFill/>
                </a:ln>
                <a:solidFill>
                  <a:prstClr val="black"/>
                </a:solidFill>
                <a:effectLst/>
                <a:uLnTx/>
                <a:uFillTx/>
                <a:latin typeface="Arial Narrow" panose="020B0606020202030204" pitchFamily="34" charset="0"/>
                <a:ea typeface="Arial MT"/>
                <a:cs typeface="Arial" panose="020B0604020202020204" pitchFamily="34" charset="0"/>
              </a:rPr>
              <a:t> Calle 7 #14-69 -        https://portal.hospitalsvpgarzon.gov.co/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tab pos="2806065" algn="ctr"/>
                <a:tab pos="5612130" algn="r"/>
              </a:tabLst>
              <a:defRPr/>
            </a:pPr>
            <a:r>
              <a:rPr kumimoji="0" lang="es-ES" sz="1600" b="1" i="0" u="none" strike="noStrike" kern="1200" cap="none" spc="0" normalizeH="0" baseline="0" noProof="0" dirty="0">
                <a:ln>
                  <a:noFill/>
                </a:ln>
                <a:solidFill>
                  <a:prstClr val="black"/>
                </a:solidFill>
                <a:effectLst/>
                <a:uLnTx/>
                <a:uFillTx/>
                <a:latin typeface="Arial Narrow" panose="020B0606020202030204" pitchFamily="34" charset="0"/>
                <a:ea typeface="Arial MT"/>
                <a:cs typeface="Arial" panose="020B0604020202020204" pitchFamily="34" charset="0"/>
              </a:rPr>
              <a:t>  gerencia@hospitalsvpgarzon.gov.co, calidad@hospitalsvpgarzon.gov.co</a:t>
            </a:r>
          </a:p>
        </p:txBody>
      </p:sp>
      <p:pic>
        <p:nvPicPr>
          <p:cNvPr id="4" name="Imagen 3" descr="Logotipo&#10;&#10;El contenido generado por IA puede ser incorrecto.">
            <a:extLst>
              <a:ext uri="{FF2B5EF4-FFF2-40B4-BE49-F238E27FC236}">
                <a16:creationId xmlns:a16="http://schemas.microsoft.com/office/drawing/2014/main" id="{FA2ED621-896C-0311-7D71-FA9C6B73390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
        <p:nvSpPr>
          <p:cNvPr id="5" name="Título 1">
            <a:extLst>
              <a:ext uri="{FF2B5EF4-FFF2-40B4-BE49-F238E27FC236}">
                <a16:creationId xmlns:a16="http://schemas.microsoft.com/office/drawing/2014/main" id="{AC1B9EF4-D064-3BAE-6727-ACB658AECF96}"/>
              </a:ext>
            </a:extLst>
          </p:cNvPr>
          <p:cNvSpPr txBox="1">
            <a:spLocks/>
          </p:cNvSpPr>
          <p:nvPr userDrawn="1"/>
        </p:nvSpPr>
        <p:spPr>
          <a:xfrm>
            <a:off x="2965375" y="6431762"/>
            <a:ext cx="4488370" cy="219843"/>
          </a:xfrm>
          <a:prstGeom prst="rect">
            <a:avLst/>
          </a:prstGeom>
        </p:spPr>
        <p:txBody>
          <a:bodyPr vert="horz" lIns="91440" tIns="45720" rIns="91440" bIns="45720" rtlCol="0" anchor="ctr">
            <a:noAutofit/>
          </a:bodyPr>
          <a:lst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rPr>
              <a:t>“UN FUTURO QUE CONSTRUIMOS TODOS”</a:t>
            </a:r>
            <a:endParaRPr kumimoji="0" lang="es-CO" sz="1800" b="1" i="0" u="none" strike="noStrike" kern="1200" cap="none" spc="0" normalizeH="0" baseline="0" noProof="0" dirty="0">
              <a:ln>
                <a:noFill/>
              </a:ln>
              <a:solidFill>
                <a:prstClr val="black"/>
              </a:solidFill>
              <a:effectLst/>
              <a:uLnTx/>
              <a:uFillTx/>
              <a:latin typeface="Arial Narrow" panose="020B0606020202030204" pitchFamily="34" charset="0"/>
              <a:ea typeface="+mj-ea"/>
              <a:cs typeface="+mj-cs"/>
            </a:endParaRPr>
          </a:p>
        </p:txBody>
      </p:sp>
      <p:pic>
        <p:nvPicPr>
          <p:cNvPr id="17" name="Imagen 16" descr="Forma&#10;&#10;El contenido generado por IA puede ser incorrecto.">
            <a:extLst>
              <a:ext uri="{FF2B5EF4-FFF2-40B4-BE49-F238E27FC236}">
                <a16:creationId xmlns:a16="http://schemas.microsoft.com/office/drawing/2014/main" id="{675F0844-1600-4835-F696-F331671F554C}"/>
              </a:ext>
            </a:extLst>
          </p:cNvPr>
          <p:cNvPicPr>
            <a:picLocks noChangeAspect="1"/>
          </p:cNvPicPr>
          <p:nvPr userDrawn="1"/>
        </p:nvPicPr>
        <p:blipFill>
          <a:blip r:embed="rId5" cstate="hqprint">
            <a:grayscl/>
            <a:biLevel thresh="50000"/>
            <a:extLst>
              <a:ext uri="{28A0092B-C50C-407E-A947-70E740481C1C}">
                <a14:useLocalDpi xmlns:a14="http://schemas.microsoft.com/office/drawing/2010/main" val="0"/>
              </a:ext>
            </a:extLst>
          </a:blip>
          <a:srcRect l="36823" t="46959" r="37192" b="28316"/>
          <a:stretch>
            <a:fillRect/>
          </a:stretch>
        </p:blipFill>
        <p:spPr bwMode="auto">
          <a:xfrm>
            <a:off x="1609207" y="5378788"/>
            <a:ext cx="164176" cy="211083"/>
          </a:xfrm>
          <a:prstGeom prst="rect">
            <a:avLst/>
          </a:prstGeom>
          <a:noFill/>
          <a:ln>
            <a:noFill/>
          </a:ln>
        </p:spPr>
      </p:pic>
      <p:pic>
        <p:nvPicPr>
          <p:cNvPr id="18" name="Imagen 17" descr="Forma&#10;&#10;El contenido generado por IA puede ser incorrecto.">
            <a:extLst>
              <a:ext uri="{FF2B5EF4-FFF2-40B4-BE49-F238E27FC236}">
                <a16:creationId xmlns:a16="http://schemas.microsoft.com/office/drawing/2014/main" id="{9F50A8A7-556F-D099-84FD-D217B4DF3386}"/>
              </a:ext>
            </a:extLst>
          </p:cNvPr>
          <p:cNvPicPr>
            <a:picLocks noChangeAspect="1"/>
          </p:cNvPicPr>
          <p:nvPr userDrawn="1"/>
        </p:nvPicPr>
        <p:blipFill>
          <a:blip r:embed="rId6" cstate="hqprint">
            <a:grayscl/>
            <a:biLevel thresh="50000"/>
            <a:extLst>
              <a:ext uri="{28A0092B-C50C-407E-A947-70E740481C1C}">
                <a14:useLocalDpi xmlns:a14="http://schemas.microsoft.com/office/drawing/2010/main" val="0"/>
              </a:ext>
            </a:extLst>
          </a:blip>
          <a:srcRect l="36823" t="3967" r="37192" b="77766"/>
          <a:stretch>
            <a:fillRect/>
          </a:stretch>
        </p:blipFill>
        <p:spPr bwMode="auto">
          <a:xfrm>
            <a:off x="3095682" y="5377471"/>
            <a:ext cx="224200" cy="212400"/>
          </a:xfrm>
          <a:prstGeom prst="rect">
            <a:avLst/>
          </a:prstGeom>
          <a:noFill/>
          <a:ln>
            <a:noFill/>
          </a:ln>
        </p:spPr>
      </p:pic>
      <p:pic>
        <p:nvPicPr>
          <p:cNvPr id="19" name="Imagen 18" descr="Forma&#10;&#10;El contenido generado por IA puede ser incorrecto.">
            <a:extLst>
              <a:ext uri="{FF2B5EF4-FFF2-40B4-BE49-F238E27FC236}">
                <a16:creationId xmlns:a16="http://schemas.microsoft.com/office/drawing/2014/main" id="{88F9E968-472A-9F3F-7C61-94B084B59FE6}"/>
              </a:ext>
            </a:extLst>
          </p:cNvPr>
          <p:cNvPicPr>
            <a:picLocks noChangeAspect="1"/>
          </p:cNvPicPr>
          <p:nvPr userDrawn="1"/>
        </p:nvPicPr>
        <p:blipFill>
          <a:blip r:embed="rId7" cstate="hqprint">
            <a:grayscl/>
            <a:biLevel thresh="50000"/>
            <a:extLst>
              <a:ext uri="{28A0092B-C50C-407E-A947-70E740481C1C}">
                <a14:useLocalDpi xmlns:a14="http://schemas.microsoft.com/office/drawing/2010/main" val="0"/>
              </a:ext>
            </a:extLst>
          </a:blip>
          <a:srcRect l="36823" t="25186" r="37192" b="57285"/>
          <a:stretch>
            <a:fillRect/>
          </a:stretch>
        </p:blipFill>
        <p:spPr bwMode="auto">
          <a:xfrm>
            <a:off x="980430" y="5762936"/>
            <a:ext cx="237388" cy="212400"/>
          </a:xfrm>
          <a:prstGeom prst="rect">
            <a:avLst/>
          </a:prstGeom>
          <a:noFill/>
          <a:ln>
            <a:noFill/>
          </a:ln>
        </p:spPr>
      </p:pic>
    </p:spTree>
    <p:extLst>
      <p:ext uri="{BB962C8B-B14F-4D97-AF65-F5344CB8AC3E}">
        <p14:creationId xmlns:p14="http://schemas.microsoft.com/office/powerpoint/2010/main" val="238584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7E0E5496-E624-8BCF-7CEC-8BD1E21E218B}"/>
              </a:ext>
            </a:extLst>
          </p:cNvPr>
          <p:cNvSpPr>
            <a:spLocks noGrp="1"/>
          </p:cNvSpPr>
          <p:nvPr>
            <p:ph sz="half" idx="1"/>
          </p:nvPr>
        </p:nvSpPr>
        <p:spPr>
          <a:xfrm>
            <a:off x="838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contenido 3">
            <a:extLst>
              <a:ext uri="{FF2B5EF4-FFF2-40B4-BE49-F238E27FC236}">
                <a16:creationId xmlns:a16="http://schemas.microsoft.com/office/drawing/2014/main" id="{44A816E7-D19C-3248-FEA0-A457877AE1FE}"/>
              </a:ext>
            </a:extLst>
          </p:cNvPr>
          <p:cNvSpPr>
            <a:spLocks noGrp="1"/>
          </p:cNvSpPr>
          <p:nvPr>
            <p:ph sz="half" idx="2"/>
          </p:nvPr>
        </p:nvSpPr>
        <p:spPr>
          <a:xfrm>
            <a:off x="6172200" y="1524000"/>
            <a:ext cx="5181600"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a16="http://schemas.microsoft.com/office/drawing/2014/main" id="{05ABD5FC-85B1-84AE-3B4F-80E786AC64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341185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13" name="Imagen 12" descr="Forma, Rectángulo&#10;&#10;Descripción generada automáticamente">
            <a:extLst>
              <a:ext uri="{FF2B5EF4-FFF2-40B4-BE49-F238E27FC236}">
                <a16:creationId xmlns:a16="http://schemas.microsoft.com/office/drawing/2014/main" id="{24D8F6F9-34CA-3A08-8A50-2A4CC4A18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7834B491-F043-3500-2201-3828E4D9786F}"/>
              </a:ext>
            </a:extLst>
          </p:cNvPr>
          <p:cNvSpPr>
            <a:spLocks noGrp="1"/>
          </p:cNvSpPr>
          <p:nvPr>
            <p:ph type="title"/>
          </p:nvPr>
        </p:nvSpPr>
        <p:spPr>
          <a:xfrm>
            <a:off x="838200" y="489527"/>
            <a:ext cx="9534236" cy="738909"/>
          </a:xfrm>
          <a:prstGeom prst="rect">
            <a:avLst/>
          </a:prstGeom>
        </p:spPr>
        <p:txBody>
          <a:bodyPr>
            <a:normAutofit/>
          </a:bodyPr>
          <a:lstStyle>
            <a:lvl1pPr>
              <a:defRPr sz="3000">
                <a:latin typeface="Arial Narrow" panose="020B0606020202030204" pitchFamily="34"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7E0E5496-E624-8BCF-7CEC-8BD1E21E218B}"/>
              </a:ext>
            </a:extLst>
          </p:cNvPr>
          <p:cNvSpPr>
            <a:spLocks noGrp="1"/>
          </p:cNvSpPr>
          <p:nvPr>
            <p:ph sz="half" idx="1"/>
          </p:nvPr>
        </p:nvSpPr>
        <p:spPr>
          <a:xfrm>
            <a:off x="838199" y="1524000"/>
            <a:ext cx="10635343" cy="4652963"/>
          </a:xfrm>
          <a:prstGeom prst="rect">
            <a:avLst/>
          </a:prstGeom>
        </p:spPr>
        <p:txBody>
          <a:bodyPr>
            <a:normAutofit/>
          </a:bodyPr>
          <a:lstStyle>
            <a:lvl1pPr>
              <a:defRPr sz="2400">
                <a:latin typeface="Arial Narrow" panose="020B0606020202030204" pitchFamily="34" charset="0"/>
              </a:defRPr>
            </a:lvl1pPr>
            <a:lvl2pPr>
              <a:defRPr sz="2400">
                <a:latin typeface="Arial Narrow" panose="020B0606020202030204" pitchFamily="34" charset="0"/>
              </a:defRPr>
            </a:lvl2pPr>
            <a:lvl3pPr>
              <a:defRPr sz="2400">
                <a:latin typeface="Arial Narrow" panose="020B0606020202030204" pitchFamily="34" charset="0"/>
              </a:defRPr>
            </a:lvl3pPr>
            <a:lvl4pPr>
              <a:defRPr sz="2400">
                <a:latin typeface="Arial Narrow" panose="020B0606020202030204" pitchFamily="34" charset="0"/>
              </a:defRPr>
            </a:lvl4pPr>
            <a:lvl5pPr>
              <a:defRPr sz="2400">
                <a:latin typeface="Arial Narrow" panose="020B060602020203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11" name="Imagen 10" descr="Logotipo&#10;&#10;Descripción generada automáticamente">
            <a:extLst>
              <a:ext uri="{FF2B5EF4-FFF2-40B4-BE49-F238E27FC236}">
                <a16:creationId xmlns:a16="http://schemas.microsoft.com/office/drawing/2014/main" id="{05ABD5FC-85B1-84AE-3B4F-80E786AC64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93407" y="120644"/>
            <a:ext cx="1120785" cy="1120785"/>
          </a:xfrm>
          <a:prstGeom prst="rect">
            <a:avLst/>
          </a:prstGeom>
        </p:spPr>
      </p:pic>
    </p:spTree>
    <p:extLst>
      <p:ext uri="{BB962C8B-B14F-4D97-AF65-F5344CB8AC3E}">
        <p14:creationId xmlns:p14="http://schemas.microsoft.com/office/powerpoint/2010/main" val="38598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descr="Forma, Patrón de fondo&#10;&#10;Descripción generada automáticamente">
            <a:extLst>
              <a:ext uri="{FF2B5EF4-FFF2-40B4-BE49-F238E27FC236}">
                <a16:creationId xmlns:a16="http://schemas.microsoft.com/office/drawing/2014/main" id="{3E840FD3-789F-B154-9C75-7A542F452E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ubtítulo 2">
            <a:extLst>
              <a:ext uri="{FF2B5EF4-FFF2-40B4-BE49-F238E27FC236}">
                <a16:creationId xmlns:a16="http://schemas.microsoft.com/office/drawing/2014/main" id="{BFA43440-7DF4-A887-7839-D35075A084CB}"/>
              </a:ext>
            </a:extLst>
          </p:cNvPr>
          <p:cNvSpPr txBox="1">
            <a:spLocks/>
          </p:cNvSpPr>
          <p:nvPr userDrawn="1"/>
        </p:nvSpPr>
        <p:spPr>
          <a:xfrm>
            <a:off x="932873" y="1043709"/>
            <a:ext cx="7583053" cy="12218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ts val="0"/>
              </a:spcBef>
              <a:spcAft>
                <a:spcPts val="800"/>
              </a:spcAft>
              <a:buClrTx/>
              <a:buSzTx/>
              <a:buFontTx/>
              <a:buNone/>
              <a:tabLst>
                <a:tab pos="2806065" algn="ctr"/>
                <a:tab pos="5612130" algn="r"/>
              </a:tabLst>
              <a:defRPr/>
            </a:pPr>
            <a:r>
              <a:rPr kumimoji="0" lang="es-CO" sz="6600" b="1" i="0" u="none" strike="noStrike" kern="1200" cap="none" spc="0" normalizeH="0" baseline="0" noProof="0" dirty="0">
                <a:ln>
                  <a:noFill/>
                </a:ln>
                <a:solidFill>
                  <a:srgbClr val="0D531E"/>
                </a:solidFill>
                <a:effectLst/>
                <a:uLnTx/>
                <a:uFillTx/>
                <a:latin typeface="Arial Narrow" panose="020B0606020202030204" pitchFamily="34" charset="0"/>
                <a:ea typeface="Aptos" panose="020B0004020202020204" pitchFamily="34" charset="0"/>
                <a:cs typeface="Arial" panose="020B0604020202020204" pitchFamily="34" charset="0"/>
              </a:rPr>
              <a:t>Muchas Gracias</a:t>
            </a:r>
            <a:endParaRPr kumimoji="0" lang="es-CO" sz="6600" b="0" i="0" u="none" strike="noStrike" kern="100" cap="none" spc="0" normalizeH="0" baseline="0" noProof="0" dirty="0">
              <a:ln>
                <a:noFill/>
              </a:ln>
              <a:solidFill>
                <a:srgbClr val="0D531E"/>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DE6A813C-DD41-6593-241A-2B63169AE53C}"/>
              </a:ext>
            </a:extLst>
          </p:cNvPr>
          <p:cNvPicPr>
            <a:picLocks noChangeAspect="1"/>
          </p:cNvPicPr>
          <p:nvPr userDrawn="1"/>
        </p:nvPicPr>
        <p:blipFill>
          <a:blip r:embed="rId3">
            <a:extLst>
              <a:ext uri="{28A0092B-C50C-407E-A947-70E740481C1C}">
                <a14:useLocalDpi xmlns:a14="http://schemas.microsoft.com/office/drawing/2010/main" val="0"/>
              </a:ext>
            </a:extLst>
          </a:blip>
          <a:srcRect b="7554"/>
          <a:stretch/>
        </p:blipFill>
        <p:spPr bwMode="auto">
          <a:xfrm>
            <a:off x="1716696" y="2461389"/>
            <a:ext cx="4872242" cy="2533610"/>
          </a:xfrm>
          <a:prstGeom prst="rect">
            <a:avLst/>
          </a:prstGeom>
          <a:noFill/>
          <a:ln>
            <a:noFill/>
          </a:ln>
        </p:spPr>
      </p:pic>
      <p:sp>
        <p:nvSpPr>
          <p:cNvPr id="4" name="Cuadro de texto 2">
            <a:extLst>
              <a:ext uri="{FF2B5EF4-FFF2-40B4-BE49-F238E27FC236}">
                <a16:creationId xmlns:a16="http://schemas.microsoft.com/office/drawing/2014/main" id="{58EEC99A-9077-E696-CCCC-ABA4E68F3289}"/>
              </a:ext>
            </a:extLst>
          </p:cNvPr>
          <p:cNvSpPr txBox="1">
            <a:spLocks noChangeArrowheads="1"/>
          </p:cNvSpPr>
          <p:nvPr userDrawn="1"/>
        </p:nvSpPr>
        <p:spPr bwMode="auto">
          <a:xfrm>
            <a:off x="1716695" y="5041179"/>
            <a:ext cx="4872242" cy="552594"/>
          </a:xfrm>
          <a:prstGeom prst="rect">
            <a:avLst/>
          </a:prstGeom>
          <a:noFill/>
          <a:ln w="9525">
            <a:noFill/>
            <a:miter lim="800000"/>
            <a:headEnd/>
            <a:tailEnd/>
          </a:ln>
        </p:spPr>
        <p:txBody>
          <a:bodyPr rot="0" vert="horz" wrap="square" lIns="91440" tIns="45720" rIns="91440" bIns="45720" numCol="1" anchor="b" anchorCtr="0">
            <a:prstTxWarp prst="textTriangleInverted">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CO" sz="1100" b="1" i="0" u="none" strike="noStrike" kern="1200" cap="none" spc="0" normalizeH="0" baseline="0" noProof="0" dirty="0">
                <a:ln w="9525" cap="rnd" cmpd="sng" algn="ctr">
                  <a:solidFill>
                    <a:srgbClr val="0D531E"/>
                  </a:solidFill>
                  <a:prstDash val="solid"/>
                  <a:bevel/>
                </a:ln>
                <a:solidFill>
                  <a:srgbClr val="0D531E"/>
                </a:solidFill>
                <a:effectLst/>
                <a:uLnTx/>
                <a:uFillTx/>
                <a:latin typeface="Arial Narrow" panose="020B0606020202030204" pitchFamily="34" charset="0"/>
                <a:ea typeface="Calibri" panose="020F0502020204030204" pitchFamily="34" charset="0"/>
                <a:cs typeface="Times New Roman" panose="02020603050405020304" pitchFamily="18" charset="0"/>
              </a:rPr>
              <a:t>¡UN FUTURO QUE CONSTRUIMOS TODOS!</a:t>
            </a:r>
            <a:endParaRPr kumimoji="0" lang="es-CO"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Logotipo&#10;&#10;El contenido generado por IA puede ser incorrecto.">
            <a:extLst>
              <a:ext uri="{FF2B5EF4-FFF2-40B4-BE49-F238E27FC236}">
                <a16:creationId xmlns:a16="http://schemas.microsoft.com/office/drawing/2014/main" id="{E4ACC2B0-D1F9-E3D0-FE03-C86B4479A88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0577" y="6253077"/>
            <a:ext cx="1554480" cy="577215"/>
          </a:xfrm>
          <a:prstGeom prst="rect">
            <a:avLst/>
          </a:prstGeom>
          <a:noFill/>
          <a:ln>
            <a:noFill/>
          </a:ln>
        </p:spPr>
      </p:pic>
    </p:spTree>
    <p:extLst>
      <p:ext uri="{BB962C8B-B14F-4D97-AF65-F5344CB8AC3E}">
        <p14:creationId xmlns:p14="http://schemas.microsoft.com/office/powerpoint/2010/main" val="209628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CC210C-FBF2-9EF6-F268-D38019789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831E34C-82FB-8ED3-CDF3-197ED161F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54766C-BB78-CBEA-81DB-E0B50BFE8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D73148-13DD-4A9A-978E-FA0289987EEB}" type="datetimeFigureOut">
              <a:rPr lang="es-CO" smtClean="0"/>
              <a:t>5/06/2025</a:t>
            </a:fld>
            <a:endParaRPr lang="es-CO" dirty="0"/>
          </a:p>
        </p:txBody>
      </p:sp>
      <p:sp>
        <p:nvSpPr>
          <p:cNvPr id="5" name="Marcador de pie de página 4">
            <a:extLst>
              <a:ext uri="{FF2B5EF4-FFF2-40B4-BE49-F238E27FC236}">
                <a16:creationId xmlns:a16="http://schemas.microsoft.com/office/drawing/2014/main" id="{B7D80F26-AAFD-98D0-7562-EF6212FE8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4099DAA-78D5-D0BE-992C-39246C9B3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76A623-27F8-47EC-B9C3-42E94BDC71DD}" type="slidenum">
              <a:rPr lang="es-CO" smtClean="0"/>
              <a:t>‹Nº›</a:t>
            </a:fld>
            <a:endParaRPr lang="es-CO" dirty="0"/>
          </a:p>
        </p:txBody>
      </p:sp>
    </p:spTree>
    <p:extLst>
      <p:ext uri="{BB962C8B-B14F-4D97-AF65-F5344CB8AC3E}">
        <p14:creationId xmlns:p14="http://schemas.microsoft.com/office/powerpoint/2010/main" val="38228038"/>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FCC210C-FBF2-9EF6-F268-D38019789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831E34C-82FB-8ED3-CDF3-197ED161F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54766C-BB78-CBEA-81DB-E0B50BFE8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D73148-13DD-4A9A-978E-FA0289987EEB}" type="datetimeFigureOut">
              <a:rPr kumimoji="0" lang="es-CO"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5/06/2025</a:t>
            </a:fld>
            <a:endParaRPr kumimoji="0" lang="es-CO"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7D80F26-AAFD-98D0-7562-EF6212FE8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4099DAA-78D5-D0BE-992C-39246C9B3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76A623-27F8-47EC-B9C3-42E94BDC71DD}" type="slidenum">
              <a:rPr kumimoji="0" lang="es-CO"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22101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ítulo 39">
            <a:extLst>
              <a:ext uri="{FF2B5EF4-FFF2-40B4-BE49-F238E27FC236}">
                <a16:creationId xmlns:a16="http://schemas.microsoft.com/office/drawing/2014/main" id="{94724CDD-1168-6D87-F512-8C08CB7CCD69}"/>
              </a:ext>
            </a:extLst>
          </p:cNvPr>
          <p:cNvSpPr>
            <a:spLocks noGrp="1"/>
          </p:cNvSpPr>
          <p:nvPr>
            <p:ph type="ctrTitle"/>
          </p:nvPr>
        </p:nvSpPr>
        <p:spPr>
          <a:xfrm>
            <a:off x="720790" y="1287474"/>
            <a:ext cx="5025840" cy="710438"/>
          </a:xfrm>
        </p:spPr>
        <p:txBody>
          <a:bodyPr>
            <a:normAutofit fontScale="90000"/>
          </a:bodyPr>
          <a:lstStyle/>
          <a:p>
            <a:r>
              <a:rPr lang="es-MX" sz="3600" b="1" dirty="0" smtClean="0">
                <a:solidFill>
                  <a:schemeClr val="accent6">
                    <a:lumMod val="75000"/>
                  </a:schemeClr>
                </a:solidFill>
                <a:latin typeface="+mn-lt"/>
              </a:rPr>
              <a:t>QUE ES ACREDITACION EN SALUD?</a:t>
            </a:r>
            <a:endParaRPr lang="es-CO" sz="3600" dirty="0">
              <a:solidFill>
                <a:schemeClr val="accent6">
                  <a:lumMod val="75000"/>
                </a:schemeClr>
              </a:solidFill>
              <a:latin typeface="+mn-lt"/>
            </a:endParaRPr>
          </a:p>
        </p:txBody>
      </p:sp>
      <p:sp>
        <p:nvSpPr>
          <p:cNvPr id="41" name="Subtítulo 40">
            <a:extLst>
              <a:ext uri="{FF2B5EF4-FFF2-40B4-BE49-F238E27FC236}">
                <a16:creationId xmlns:a16="http://schemas.microsoft.com/office/drawing/2014/main" id="{A6EC75F0-39FD-D283-4378-9AC20F513B77}"/>
              </a:ext>
            </a:extLst>
          </p:cNvPr>
          <p:cNvSpPr>
            <a:spLocks noGrp="1"/>
          </p:cNvSpPr>
          <p:nvPr>
            <p:ph type="subTitle" idx="1"/>
          </p:nvPr>
        </p:nvSpPr>
        <p:spPr>
          <a:xfrm>
            <a:off x="927463" y="2652878"/>
            <a:ext cx="4402182" cy="2481847"/>
          </a:xfrm>
        </p:spPr>
        <p:txBody>
          <a:bodyPr>
            <a:noAutofit/>
          </a:bodyPr>
          <a:lstStyle/>
          <a:p>
            <a:pPr lvl="0" algn="just" defTabSz="457200">
              <a:lnSpc>
                <a:spcPct val="100000"/>
              </a:lnSpc>
              <a:spcBef>
                <a:spcPts val="0"/>
              </a:spcBef>
            </a:pPr>
            <a:r>
              <a:rPr lang="es-CO" sz="2000" dirty="0">
                <a:solidFill>
                  <a:prstClr val="black"/>
                </a:solidFill>
                <a:latin typeface="Aptos" panose="02110004020202020204"/>
              </a:rPr>
              <a:t>Proceso periódico de autoevaluación interna y revisión externa de los proceso y resultados que garantizan y mejoran la calidad de la atención del cliente en una organización de salud. </a:t>
            </a:r>
          </a:p>
          <a:p>
            <a:pPr algn="just"/>
            <a:endParaRPr lang="es-CO" sz="2000" dirty="0">
              <a:solidFill>
                <a:srgbClr val="00B050"/>
              </a:solidFill>
            </a:endParaRPr>
          </a:p>
        </p:txBody>
      </p:sp>
      <p:pic>
        <p:nvPicPr>
          <p:cNvPr id="2" name="Imagen 1"/>
          <p:cNvPicPr>
            <a:picLocks noChangeAspect="1"/>
          </p:cNvPicPr>
          <p:nvPr/>
        </p:nvPicPr>
        <p:blipFill>
          <a:blip r:embed="rId2"/>
          <a:stretch>
            <a:fillRect/>
          </a:stretch>
        </p:blipFill>
        <p:spPr>
          <a:xfrm>
            <a:off x="6163614" y="1997913"/>
            <a:ext cx="2840982" cy="3974937"/>
          </a:xfrm>
          <a:prstGeom prst="rect">
            <a:avLst/>
          </a:prstGeom>
        </p:spPr>
      </p:pic>
      <p:pic>
        <p:nvPicPr>
          <p:cNvPr id="6" name="Imagen 5"/>
          <p:cNvPicPr>
            <a:picLocks noChangeAspect="1"/>
          </p:cNvPicPr>
          <p:nvPr/>
        </p:nvPicPr>
        <p:blipFill>
          <a:blip r:embed="rId3"/>
          <a:stretch>
            <a:fillRect/>
          </a:stretch>
        </p:blipFill>
        <p:spPr>
          <a:xfrm>
            <a:off x="5599582" y="892400"/>
            <a:ext cx="1420491" cy="2211025"/>
          </a:xfrm>
          <a:prstGeom prst="rect">
            <a:avLst/>
          </a:prstGeom>
        </p:spPr>
      </p:pic>
    </p:spTree>
    <p:extLst>
      <p:ext uri="{BB962C8B-B14F-4D97-AF65-F5344CB8AC3E}">
        <p14:creationId xmlns:p14="http://schemas.microsoft.com/office/powerpoint/2010/main" val="2156635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57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7788" y="460395"/>
            <a:ext cx="9534236" cy="738909"/>
          </a:xfrm>
        </p:spPr>
        <p:txBody>
          <a:bodyPr>
            <a:normAutofit/>
          </a:bodyPr>
          <a:lstStyle/>
          <a:p>
            <a:r>
              <a:rPr lang="es-MX" sz="3200" b="1" dirty="0" smtClean="0">
                <a:solidFill>
                  <a:schemeClr val="accent6">
                    <a:lumMod val="75000"/>
                  </a:schemeClr>
                </a:solidFill>
                <a:latin typeface="+mn-lt"/>
              </a:rPr>
              <a:t>ACREDITACION </a:t>
            </a:r>
            <a:endParaRPr lang="es-CO" sz="3200" b="1" dirty="0">
              <a:solidFill>
                <a:schemeClr val="accent6">
                  <a:lumMod val="75000"/>
                </a:schemeClr>
              </a:solidFill>
              <a:latin typeface="+mn-lt"/>
            </a:endParaRPr>
          </a:p>
        </p:txBody>
      </p:sp>
      <p:pic>
        <p:nvPicPr>
          <p:cNvPr id="5" name="Imagen 4"/>
          <p:cNvPicPr>
            <a:picLocks noChangeAspect="1"/>
          </p:cNvPicPr>
          <p:nvPr/>
        </p:nvPicPr>
        <p:blipFill rotWithShape="1">
          <a:blip r:embed="rId2"/>
          <a:srcRect t="1455" r="3650"/>
          <a:stretch/>
        </p:blipFill>
        <p:spPr>
          <a:xfrm>
            <a:off x="457201" y="1371600"/>
            <a:ext cx="10345782" cy="4594196"/>
          </a:xfrm>
          <a:prstGeom prst="rect">
            <a:avLst/>
          </a:prstGeom>
        </p:spPr>
      </p:pic>
    </p:spTree>
    <p:extLst>
      <p:ext uri="{BB962C8B-B14F-4D97-AF65-F5344CB8AC3E}">
        <p14:creationId xmlns:p14="http://schemas.microsoft.com/office/powerpoint/2010/main" val="247735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n 24"/>
          <p:cNvPicPr>
            <a:picLocks noChangeAspect="1"/>
          </p:cNvPicPr>
          <p:nvPr/>
        </p:nvPicPr>
        <p:blipFill rotWithShape="1">
          <a:blip r:embed="rId2"/>
          <a:srcRect b="3546"/>
          <a:stretch/>
        </p:blipFill>
        <p:spPr>
          <a:xfrm>
            <a:off x="8859896" y="3254301"/>
            <a:ext cx="3214105" cy="3100151"/>
          </a:xfrm>
          <a:prstGeom prst="rect">
            <a:avLst/>
          </a:prstGeom>
        </p:spPr>
      </p:pic>
      <p:sp>
        <p:nvSpPr>
          <p:cNvPr id="2" name="Título 1"/>
          <p:cNvSpPr>
            <a:spLocks noGrp="1"/>
          </p:cNvSpPr>
          <p:nvPr>
            <p:ph type="title"/>
          </p:nvPr>
        </p:nvSpPr>
        <p:spPr>
          <a:xfrm>
            <a:off x="1256211" y="450367"/>
            <a:ext cx="9534236" cy="738909"/>
          </a:xfrm>
        </p:spPr>
        <p:txBody>
          <a:bodyPr>
            <a:normAutofit/>
          </a:bodyPr>
          <a:lstStyle/>
          <a:p>
            <a:r>
              <a:rPr lang="es-CO" sz="3200" b="1" dirty="0">
                <a:solidFill>
                  <a:schemeClr val="accent6">
                    <a:lumMod val="75000"/>
                  </a:schemeClr>
                </a:solidFill>
                <a:latin typeface="+mn-lt"/>
              </a:rPr>
              <a:t>PRINCIPIOS DE ACREDITACION</a:t>
            </a:r>
            <a:endParaRPr lang="es-CO" sz="3200" dirty="0">
              <a:solidFill>
                <a:schemeClr val="accent6">
                  <a:lumMod val="75000"/>
                </a:schemeClr>
              </a:solidFill>
              <a:latin typeface="+mn-lt"/>
            </a:endParaRPr>
          </a:p>
        </p:txBody>
      </p:sp>
      <p:sp>
        <p:nvSpPr>
          <p:cNvPr id="6" name="Marcador de contenido 5"/>
          <p:cNvSpPr>
            <a:spLocks noGrp="1"/>
          </p:cNvSpPr>
          <p:nvPr>
            <p:ph sz="half" idx="1"/>
          </p:nvPr>
        </p:nvSpPr>
        <p:spPr>
          <a:xfrm>
            <a:off x="185323" y="5802021"/>
            <a:ext cx="8212332" cy="354873"/>
          </a:xfrm>
        </p:spPr>
        <p:txBody>
          <a:bodyPr>
            <a:noAutofit/>
          </a:bodyPr>
          <a:lstStyle/>
          <a:p>
            <a:pPr marL="0" lvl="0" indent="0" algn="just" defTabSz="457200">
              <a:lnSpc>
                <a:spcPct val="100000"/>
              </a:lnSpc>
              <a:spcBef>
                <a:spcPts val="0"/>
              </a:spcBef>
              <a:buNone/>
            </a:pPr>
            <a:r>
              <a:rPr lang="es-ES" sz="1600" dirty="0" smtClean="0">
                <a:solidFill>
                  <a:srgbClr val="333333"/>
                </a:solidFill>
                <a:latin typeface="+mn-lt"/>
              </a:rPr>
              <a:t>Así </a:t>
            </a:r>
            <a:r>
              <a:rPr lang="es-ES" sz="1600" dirty="0">
                <a:solidFill>
                  <a:srgbClr val="333333"/>
                </a:solidFill>
                <a:latin typeface="+mn-lt"/>
              </a:rPr>
              <a:t>como el cumplimiento de los </a:t>
            </a:r>
            <a:r>
              <a:rPr lang="es-ES" sz="1600" b="1" dirty="0">
                <a:solidFill>
                  <a:srgbClr val="333333"/>
                </a:solidFill>
                <a:latin typeface="+mn-lt"/>
              </a:rPr>
              <a:t>parámetros internacionales de ISQUA</a:t>
            </a:r>
            <a:r>
              <a:rPr lang="es-ES" sz="1600" dirty="0">
                <a:solidFill>
                  <a:srgbClr val="333333"/>
                </a:solidFill>
                <a:latin typeface="+mn-lt"/>
              </a:rPr>
              <a:t> para este tipo de </a:t>
            </a:r>
            <a:r>
              <a:rPr lang="es-ES" sz="1600" dirty="0" smtClean="0">
                <a:solidFill>
                  <a:srgbClr val="333333"/>
                </a:solidFill>
                <a:latin typeface="+mn-lt"/>
              </a:rPr>
              <a:t>evaluaciones</a:t>
            </a:r>
            <a:endParaRPr lang="es-CO" sz="1600" dirty="0">
              <a:solidFill>
                <a:prstClr val="black"/>
              </a:solidFill>
              <a:latin typeface="+mn-lt"/>
            </a:endParaRPr>
          </a:p>
        </p:txBody>
      </p:sp>
      <p:sp>
        <p:nvSpPr>
          <p:cNvPr id="16" name="Rectángulo redondeado 15"/>
          <p:cNvSpPr/>
          <p:nvPr/>
        </p:nvSpPr>
        <p:spPr>
          <a:xfrm>
            <a:off x="185323" y="1415407"/>
            <a:ext cx="2505626"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CONFIDENCIALIDAD</a:t>
            </a:r>
            <a:endParaRPr lang="es-CO" b="1" dirty="0">
              <a:solidFill>
                <a:schemeClr val="tx1"/>
              </a:solidFill>
            </a:endParaRPr>
          </a:p>
        </p:txBody>
      </p:sp>
      <p:sp>
        <p:nvSpPr>
          <p:cNvPr id="19" name="Rectángulo redondeado 18"/>
          <p:cNvSpPr/>
          <p:nvPr/>
        </p:nvSpPr>
        <p:spPr>
          <a:xfrm>
            <a:off x="3074892" y="1401813"/>
            <a:ext cx="2258447"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GRADUALIDAD</a:t>
            </a:r>
            <a:endParaRPr lang="es-CO" b="1" dirty="0">
              <a:solidFill>
                <a:schemeClr val="tx1"/>
              </a:solidFill>
            </a:endParaRPr>
          </a:p>
        </p:txBody>
      </p:sp>
      <p:sp>
        <p:nvSpPr>
          <p:cNvPr id="20" name="Rectángulo redondeado 19"/>
          <p:cNvSpPr/>
          <p:nvPr/>
        </p:nvSpPr>
        <p:spPr>
          <a:xfrm>
            <a:off x="6522277" y="1394325"/>
            <a:ext cx="2661221"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EFICIENCIA</a:t>
            </a:r>
            <a:endParaRPr lang="es-CO" b="1" dirty="0">
              <a:solidFill>
                <a:schemeClr val="tx1"/>
              </a:solidFill>
            </a:endParaRPr>
          </a:p>
        </p:txBody>
      </p:sp>
      <p:sp>
        <p:nvSpPr>
          <p:cNvPr id="21" name="Rectángulo redondeado 20"/>
          <p:cNvSpPr/>
          <p:nvPr/>
        </p:nvSpPr>
        <p:spPr>
          <a:xfrm>
            <a:off x="251983" y="2607525"/>
            <a:ext cx="2315806" cy="2249879"/>
          </a:xfrm>
          <a:prstGeom prst="roundRect">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La informando del proceso  de acreditación confidenciales </a:t>
            </a:r>
            <a:endParaRPr lang="es-CO" dirty="0">
              <a:solidFill>
                <a:schemeClr val="tx1"/>
              </a:solidFill>
            </a:endParaRPr>
          </a:p>
        </p:txBody>
      </p:sp>
      <p:sp>
        <p:nvSpPr>
          <p:cNvPr id="22" name="Rectángulo redondeado 21"/>
          <p:cNvSpPr/>
          <p:nvPr/>
        </p:nvSpPr>
        <p:spPr>
          <a:xfrm>
            <a:off x="2941902" y="2528751"/>
            <a:ext cx="2524428" cy="3022868"/>
          </a:xfrm>
          <a:prstGeom prst="roundRect">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Las actuaciones y procesos que se desarrollen con  el mejor aprovechamiento de los recursos disponibles</a:t>
            </a:r>
            <a:endParaRPr lang="es-CO" dirty="0">
              <a:solidFill>
                <a:schemeClr val="tx1"/>
              </a:solidFill>
            </a:endParaRPr>
          </a:p>
        </p:txBody>
      </p:sp>
      <p:sp>
        <p:nvSpPr>
          <p:cNvPr id="23" name="Rectángulo redondeado 22"/>
          <p:cNvSpPr/>
          <p:nvPr/>
        </p:nvSpPr>
        <p:spPr>
          <a:xfrm>
            <a:off x="5840443" y="2476963"/>
            <a:ext cx="4335011" cy="2852750"/>
          </a:xfrm>
          <a:prstGeom prst="roundRect">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El nivel de Exigencia establecido mediante los estándares del Sistema Único de Acreditación será creciente en el tiempo, con el propósito de propender por el mejoramiento continuo de la calidad de los servicios de salud.  </a:t>
            </a:r>
            <a:endParaRPr lang="es-CO" dirty="0">
              <a:solidFill>
                <a:schemeClr val="tx1"/>
              </a:solidFill>
            </a:endParaRPr>
          </a:p>
        </p:txBody>
      </p:sp>
      <p:pic>
        <p:nvPicPr>
          <p:cNvPr id="26" name="Imagen 25"/>
          <p:cNvPicPr>
            <a:picLocks noChangeAspect="1"/>
          </p:cNvPicPr>
          <p:nvPr/>
        </p:nvPicPr>
        <p:blipFill>
          <a:blip r:embed="rId3"/>
          <a:stretch>
            <a:fillRect/>
          </a:stretch>
        </p:blipFill>
        <p:spPr>
          <a:xfrm>
            <a:off x="10372437" y="1661585"/>
            <a:ext cx="2076578" cy="2905426"/>
          </a:xfrm>
          <a:prstGeom prst="rect">
            <a:avLst/>
          </a:prstGeom>
        </p:spPr>
      </p:pic>
    </p:spTree>
    <p:extLst>
      <p:ext uri="{BB962C8B-B14F-4D97-AF65-F5344CB8AC3E}">
        <p14:creationId xmlns:p14="http://schemas.microsoft.com/office/powerpoint/2010/main" val="4125678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8726" y="365839"/>
            <a:ext cx="9534236" cy="738909"/>
          </a:xfrm>
        </p:spPr>
        <p:txBody>
          <a:bodyPr>
            <a:normAutofit/>
          </a:bodyPr>
          <a:lstStyle/>
          <a:p>
            <a:r>
              <a:rPr lang="es-CO" sz="3200" b="1" dirty="0" smtClean="0">
                <a:solidFill>
                  <a:schemeClr val="accent6">
                    <a:lumMod val="75000"/>
                  </a:schemeClr>
                </a:solidFill>
                <a:latin typeface="+mn-lt"/>
              </a:rPr>
              <a:t>EJES  </a:t>
            </a:r>
            <a:r>
              <a:rPr lang="es-CO" sz="3200" b="1" dirty="0">
                <a:solidFill>
                  <a:schemeClr val="accent6">
                    <a:lumMod val="75000"/>
                  </a:schemeClr>
                </a:solidFill>
                <a:latin typeface="+mn-lt"/>
              </a:rPr>
              <a:t>DE ACREDITACION</a:t>
            </a:r>
            <a:endParaRPr lang="es-CO" sz="3200" dirty="0">
              <a:solidFill>
                <a:schemeClr val="accent6">
                  <a:lumMod val="75000"/>
                </a:schemeClr>
              </a:solidFill>
              <a:latin typeface="+mn-lt"/>
            </a:endParaRPr>
          </a:p>
        </p:txBody>
      </p:sp>
      <p:sp>
        <p:nvSpPr>
          <p:cNvPr id="6" name="Marcador de contenido 5"/>
          <p:cNvSpPr>
            <a:spLocks noGrp="1"/>
          </p:cNvSpPr>
          <p:nvPr>
            <p:ph sz="half" idx="1"/>
          </p:nvPr>
        </p:nvSpPr>
        <p:spPr>
          <a:xfrm>
            <a:off x="375143" y="5826362"/>
            <a:ext cx="8212332" cy="354873"/>
          </a:xfrm>
        </p:spPr>
        <p:txBody>
          <a:bodyPr>
            <a:normAutofit fontScale="85000" lnSpcReduction="10000"/>
          </a:bodyPr>
          <a:lstStyle/>
          <a:p>
            <a:pPr marL="0" lvl="0" indent="0" algn="just" defTabSz="457200">
              <a:lnSpc>
                <a:spcPct val="100000"/>
              </a:lnSpc>
              <a:spcBef>
                <a:spcPts val="0"/>
              </a:spcBef>
              <a:buNone/>
            </a:pPr>
            <a:r>
              <a:rPr lang="es-ES" sz="1800" dirty="0" smtClean="0">
                <a:solidFill>
                  <a:srgbClr val="333333"/>
                </a:solidFill>
              </a:rPr>
              <a:t>Así </a:t>
            </a:r>
            <a:r>
              <a:rPr lang="es-ES" sz="1800" dirty="0">
                <a:solidFill>
                  <a:srgbClr val="333333"/>
                </a:solidFill>
              </a:rPr>
              <a:t>como el cumplimiento de los </a:t>
            </a:r>
            <a:r>
              <a:rPr lang="es-ES" sz="1800" b="1" dirty="0">
                <a:solidFill>
                  <a:srgbClr val="333333"/>
                </a:solidFill>
              </a:rPr>
              <a:t>parámetros internacionales de ISQUA</a:t>
            </a:r>
            <a:r>
              <a:rPr lang="es-ES" sz="1800" dirty="0">
                <a:solidFill>
                  <a:srgbClr val="333333"/>
                </a:solidFill>
              </a:rPr>
              <a:t> para este tipo de </a:t>
            </a:r>
            <a:r>
              <a:rPr lang="es-ES" sz="1800" dirty="0" smtClean="0">
                <a:solidFill>
                  <a:srgbClr val="333333"/>
                </a:solidFill>
              </a:rPr>
              <a:t>evaluaciones   </a:t>
            </a:r>
            <a:endParaRPr lang="es-CO" sz="1800" dirty="0">
              <a:solidFill>
                <a:prstClr val="black"/>
              </a:solidFill>
            </a:endParaRPr>
          </a:p>
        </p:txBody>
      </p:sp>
      <p:pic>
        <p:nvPicPr>
          <p:cNvPr id="26" name="Imagen 25"/>
          <p:cNvPicPr>
            <a:picLocks noChangeAspect="1"/>
          </p:cNvPicPr>
          <p:nvPr/>
        </p:nvPicPr>
        <p:blipFill>
          <a:blip r:embed="rId2"/>
          <a:stretch>
            <a:fillRect/>
          </a:stretch>
        </p:blipFill>
        <p:spPr>
          <a:xfrm>
            <a:off x="7739765" y="1228436"/>
            <a:ext cx="3109443" cy="4350550"/>
          </a:xfrm>
          <a:prstGeom prst="rect">
            <a:avLst/>
          </a:prstGeom>
        </p:spPr>
      </p:pic>
      <p:pic>
        <p:nvPicPr>
          <p:cNvPr id="3" name="Imagen 2"/>
          <p:cNvPicPr>
            <a:picLocks noChangeAspect="1"/>
          </p:cNvPicPr>
          <p:nvPr/>
        </p:nvPicPr>
        <p:blipFill rotWithShape="1">
          <a:blip r:embed="rId3"/>
          <a:srcRect t="9896" b="6520"/>
          <a:stretch/>
        </p:blipFill>
        <p:spPr>
          <a:xfrm>
            <a:off x="211183" y="1228436"/>
            <a:ext cx="7978362" cy="4350550"/>
          </a:xfrm>
          <a:prstGeom prst="rect">
            <a:avLst/>
          </a:prstGeom>
        </p:spPr>
      </p:pic>
    </p:spTree>
    <p:extLst>
      <p:ext uri="{BB962C8B-B14F-4D97-AF65-F5344CB8AC3E}">
        <p14:creationId xmlns:p14="http://schemas.microsoft.com/office/powerpoint/2010/main" val="1623945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8886" y="312019"/>
            <a:ext cx="9534236" cy="738909"/>
          </a:xfrm>
        </p:spPr>
        <p:txBody>
          <a:bodyPr>
            <a:normAutofit/>
          </a:bodyPr>
          <a:lstStyle/>
          <a:p>
            <a:r>
              <a:rPr lang="es-CO" sz="3200" b="1" dirty="0" smtClean="0">
                <a:solidFill>
                  <a:schemeClr val="accent6">
                    <a:lumMod val="75000"/>
                  </a:schemeClr>
                </a:solidFill>
                <a:latin typeface="+mn-lt"/>
              </a:rPr>
              <a:t>SIGNIFICADO DE CADA EJE</a:t>
            </a:r>
            <a:endParaRPr lang="es-CO" sz="3200" dirty="0">
              <a:solidFill>
                <a:schemeClr val="accent6">
                  <a:lumMod val="75000"/>
                </a:schemeClr>
              </a:solidFill>
              <a:latin typeface="+mn-lt"/>
            </a:endParaRPr>
          </a:p>
        </p:txBody>
      </p:sp>
      <p:sp>
        <p:nvSpPr>
          <p:cNvPr id="6" name="Elipse 5"/>
          <p:cNvSpPr/>
          <p:nvPr/>
        </p:nvSpPr>
        <p:spPr>
          <a:xfrm>
            <a:off x="91440" y="1050928"/>
            <a:ext cx="1956433"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SEGURIDAD DEL PACIENTE </a:t>
            </a:r>
            <a:endParaRPr lang="es-CO" sz="1200" b="1" dirty="0">
              <a:solidFill>
                <a:schemeClr val="tx1"/>
              </a:solidFill>
            </a:endParaRPr>
          </a:p>
        </p:txBody>
      </p:sp>
      <p:sp>
        <p:nvSpPr>
          <p:cNvPr id="9" name="Elipse 8"/>
          <p:cNvSpPr/>
          <p:nvPr/>
        </p:nvSpPr>
        <p:spPr>
          <a:xfrm>
            <a:off x="91440" y="2690151"/>
            <a:ext cx="1956433"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HUMANIZACION</a:t>
            </a:r>
            <a:endParaRPr lang="es-CO" sz="1200" b="1" dirty="0">
              <a:solidFill>
                <a:schemeClr val="tx1"/>
              </a:solidFill>
            </a:endParaRPr>
          </a:p>
        </p:txBody>
      </p:sp>
      <p:sp>
        <p:nvSpPr>
          <p:cNvPr id="11" name="Rectángulo 10"/>
          <p:cNvSpPr/>
          <p:nvPr/>
        </p:nvSpPr>
        <p:spPr>
          <a:xfrm>
            <a:off x="2272936" y="1235648"/>
            <a:ext cx="8582297" cy="10186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Entendida como el conjunto de elementos estructurales, procesos, instrumentos y metodologías que buscan minimizar el riesgo de sufrir un evento adverso en el proceso de atención en salud. </a:t>
            </a:r>
            <a:endParaRPr lang="es-CO" dirty="0"/>
          </a:p>
        </p:txBody>
      </p:sp>
      <p:sp>
        <p:nvSpPr>
          <p:cNvPr id="12" name="Rectángulo 11"/>
          <p:cNvSpPr/>
          <p:nvPr/>
        </p:nvSpPr>
        <p:spPr>
          <a:xfrm>
            <a:off x="2272935" y="2582620"/>
            <a:ext cx="8582298" cy="14041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Es un asunto ético, que tiene que ver con los valores que conducen nuestra conducta en el ámbito de la salud. Cuando los valores nos llevan a diseñar políticas, programas, realizar cuidados y velar por las relaciones asociadas con la dignidad de todo ser humano, hablamos de humanización </a:t>
            </a:r>
            <a:endParaRPr lang="es-CO" dirty="0"/>
          </a:p>
        </p:txBody>
      </p:sp>
      <p:sp>
        <p:nvSpPr>
          <p:cNvPr id="13" name="Rectángulo 12"/>
          <p:cNvSpPr/>
          <p:nvPr/>
        </p:nvSpPr>
        <p:spPr>
          <a:xfrm>
            <a:off x="2272935" y="4315079"/>
            <a:ext cx="8582298" cy="19289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Se requiere de una planeación en tecnología mediante un proceso de adquisición y utilización que las beneficie e igualmente beneficie a los usuarios y al sistema en general. Propone adoptar metodologías de adquisición, prevenir el desbordamiento de los costos que puede producir la compara indiscriminada de alta tecnología y realizar esfuerzos en este sentido </a:t>
            </a:r>
            <a:endParaRPr lang="es-CO" dirty="0"/>
          </a:p>
        </p:txBody>
      </p:sp>
      <p:sp>
        <p:nvSpPr>
          <p:cNvPr id="14" name="Elipse 13"/>
          <p:cNvSpPr/>
          <p:nvPr/>
        </p:nvSpPr>
        <p:spPr>
          <a:xfrm>
            <a:off x="91440" y="4329375"/>
            <a:ext cx="1956433"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TECNOLOGIA</a:t>
            </a:r>
            <a:endParaRPr lang="es-CO" sz="1200" b="1" dirty="0">
              <a:solidFill>
                <a:schemeClr val="tx1"/>
              </a:solidFill>
            </a:endParaRPr>
          </a:p>
        </p:txBody>
      </p:sp>
    </p:spTree>
    <p:extLst>
      <p:ext uri="{BB962C8B-B14F-4D97-AF65-F5344CB8AC3E}">
        <p14:creationId xmlns:p14="http://schemas.microsoft.com/office/powerpoint/2010/main" val="34878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4383" y="263786"/>
            <a:ext cx="9534236" cy="738909"/>
          </a:xfrm>
        </p:spPr>
        <p:txBody>
          <a:bodyPr>
            <a:normAutofit/>
          </a:bodyPr>
          <a:lstStyle/>
          <a:p>
            <a:r>
              <a:rPr lang="es-CO" sz="3200" b="1" dirty="0" smtClean="0">
                <a:solidFill>
                  <a:schemeClr val="accent6">
                    <a:lumMod val="75000"/>
                  </a:schemeClr>
                </a:solidFill>
                <a:latin typeface="+mn-lt"/>
              </a:rPr>
              <a:t>SIGNIFICADO DE CADA EJE</a:t>
            </a:r>
            <a:endParaRPr lang="es-CO" sz="3200" dirty="0">
              <a:solidFill>
                <a:schemeClr val="accent6">
                  <a:lumMod val="75000"/>
                </a:schemeClr>
              </a:solidFill>
              <a:latin typeface="+mn-lt"/>
            </a:endParaRPr>
          </a:p>
        </p:txBody>
      </p:sp>
      <p:sp>
        <p:nvSpPr>
          <p:cNvPr id="6" name="Elipse 5"/>
          <p:cNvSpPr/>
          <p:nvPr/>
        </p:nvSpPr>
        <p:spPr>
          <a:xfrm>
            <a:off x="209004" y="1053326"/>
            <a:ext cx="2168434"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CULTURA ORGANIZACIONAL</a:t>
            </a:r>
            <a:endParaRPr lang="es-CO" sz="1200" b="1" dirty="0">
              <a:solidFill>
                <a:schemeClr val="tx1"/>
              </a:solidFill>
            </a:endParaRPr>
          </a:p>
        </p:txBody>
      </p:sp>
      <p:sp>
        <p:nvSpPr>
          <p:cNvPr id="11" name="Rectángulo 10"/>
          <p:cNvSpPr/>
          <p:nvPr/>
        </p:nvSpPr>
        <p:spPr>
          <a:xfrm>
            <a:off x="2508069" y="1002695"/>
            <a:ext cx="8347164" cy="193945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E</a:t>
            </a:r>
            <a:r>
              <a:rPr lang="es-MX" dirty="0" smtClean="0"/>
              <a:t>n los sistemas de salud es una mezcla de saberes, conductas, relatos, creencias, suposiciones y modos de expresión que todos los miembros de la organización comparten, por ejemplo: las normas, los valores, las actitudes, los estilos de vida, el lenguaje técnico.-científico y la terminología propia de las disciplinas biomédicas y sociales.   </a:t>
            </a:r>
            <a:endParaRPr lang="es-CO" dirty="0"/>
          </a:p>
        </p:txBody>
      </p:sp>
      <p:sp>
        <p:nvSpPr>
          <p:cNvPr id="12" name="Rectángulo 11"/>
          <p:cNvSpPr/>
          <p:nvPr/>
        </p:nvSpPr>
        <p:spPr>
          <a:xfrm>
            <a:off x="2508069" y="3135086"/>
            <a:ext cx="8347164" cy="134469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Se establece la protección a los usuarios de los principales riesgos en la prestación de servicios, por parte de los prestadores, haciendo énfasis en el cumplimiento de requisitos para evitar la presentación del riesgo.</a:t>
            </a:r>
            <a:endParaRPr lang="es-CO" dirty="0"/>
          </a:p>
        </p:txBody>
      </p:sp>
      <p:sp>
        <p:nvSpPr>
          <p:cNvPr id="13" name="Rectángulo 12"/>
          <p:cNvSpPr/>
          <p:nvPr/>
        </p:nvSpPr>
        <p:spPr>
          <a:xfrm>
            <a:off x="2508069" y="4672714"/>
            <a:ext cx="8347164" cy="14167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t>La </a:t>
            </a:r>
            <a:r>
              <a:rPr lang="es-MX" dirty="0"/>
              <a:t>O</a:t>
            </a:r>
            <a:r>
              <a:rPr lang="es-MX" dirty="0" smtClean="0"/>
              <a:t>rganización Mundial de la Salud (OMS) define la responsabilidad social como la obligación de dirigir las actividades educativas, investigadoras y de servicio a entender las necesidades prioritarias de la comunidad, región y/o nación.  </a:t>
            </a:r>
            <a:endParaRPr lang="es-CO" dirty="0"/>
          </a:p>
        </p:txBody>
      </p:sp>
      <p:sp>
        <p:nvSpPr>
          <p:cNvPr id="10" name="Elipse 9"/>
          <p:cNvSpPr/>
          <p:nvPr/>
        </p:nvSpPr>
        <p:spPr>
          <a:xfrm>
            <a:off x="161991" y="2942151"/>
            <a:ext cx="2168434"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ENFOQUE DE RIESGO</a:t>
            </a:r>
            <a:endParaRPr lang="es-CO" sz="1200" b="1" dirty="0">
              <a:solidFill>
                <a:schemeClr val="tx1"/>
              </a:solidFill>
            </a:endParaRPr>
          </a:p>
        </p:txBody>
      </p:sp>
      <p:sp>
        <p:nvSpPr>
          <p:cNvPr id="15" name="Elipse 14"/>
          <p:cNvSpPr/>
          <p:nvPr/>
        </p:nvSpPr>
        <p:spPr>
          <a:xfrm>
            <a:off x="209004" y="4701364"/>
            <a:ext cx="2168434" cy="1388078"/>
          </a:xfrm>
          <a:prstGeom prst="ellipse">
            <a:avLst/>
          </a:prstGeom>
          <a:solidFill>
            <a:srgbClr val="1CC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1"/>
                </a:solidFill>
              </a:rPr>
              <a:t>RESPONSABILIDAD SOCIAL </a:t>
            </a:r>
            <a:endParaRPr lang="es-CO" sz="1100" b="1" dirty="0">
              <a:solidFill>
                <a:schemeClr val="tx1"/>
              </a:solidFill>
            </a:endParaRPr>
          </a:p>
        </p:txBody>
      </p:sp>
    </p:spTree>
    <p:extLst>
      <p:ext uri="{BB962C8B-B14F-4D97-AF65-F5344CB8AC3E}">
        <p14:creationId xmlns:p14="http://schemas.microsoft.com/office/powerpoint/2010/main" val="323677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32" y="461729"/>
            <a:ext cx="9534236" cy="738909"/>
          </a:xfrm>
        </p:spPr>
        <p:txBody>
          <a:bodyPr>
            <a:normAutofit/>
          </a:bodyPr>
          <a:lstStyle/>
          <a:p>
            <a:r>
              <a:rPr lang="es-MX" sz="3200" b="1" dirty="0" smtClean="0">
                <a:solidFill>
                  <a:srgbClr val="4EA72E">
                    <a:lumMod val="75000"/>
                  </a:srgbClr>
                </a:solidFill>
                <a:latin typeface="+mn-lt"/>
              </a:rPr>
              <a:t>CICLO DE ACREDITACION </a:t>
            </a:r>
            <a:endParaRPr lang="es-CO" sz="3200" dirty="0">
              <a:latin typeface="+mn-lt"/>
            </a:endParaRPr>
          </a:p>
        </p:txBody>
      </p:sp>
      <p:pic>
        <p:nvPicPr>
          <p:cNvPr id="26" name="Imagen 25"/>
          <p:cNvPicPr>
            <a:picLocks noChangeAspect="1"/>
          </p:cNvPicPr>
          <p:nvPr/>
        </p:nvPicPr>
        <p:blipFill>
          <a:blip r:embed="rId2"/>
          <a:stretch>
            <a:fillRect/>
          </a:stretch>
        </p:blipFill>
        <p:spPr>
          <a:xfrm>
            <a:off x="8830536" y="1489693"/>
            <a:ext cx="3109443" cy="4350550"/>
          </a:xfrm>
          <a:prstGeom prst="rect">
            <a:avLst/>
          </a:prstGeom>
        </p:spPr>
      </p:pic>
      <p:pic>
        <p:nvPicPr>
          <p:cNvPr id="7" name="Imagen 6"/>
          <p:cNvPicPr>
            <a:picLocks noChangeAspect="1"/>
          </p:cNvPicPr>
          <p:nvPr/>
        </p:nvPicPr>
        <p:blipFill rotWithShape="1">
          <a:blip r:embed="rId3"/>
          <a:srcRect l="15296" t="17054" r="15028" b="23481"/>
          <a:stretch/>
        </p:blipFill>
        <p:spPr>
          <a:xfrm>
            <a:off x="209006" y="1345475"/>
            <a:ext cx="9065623" cy="4349931"/>
          </a:xfrm>
          <a:prstGeom prst="rect">
            <a:avLst/>
          </a:prstGeom>
        </p:spPr>
      </p:pic>
      <p:sp>
        <p:nvSpPr>
          <p:cNvPr id="8" name="Elipse 7"/>
          <p:cNvSpPr/>
          <p:nvPr/>
        </p:nvSpPr>
        <p:spPr>
          <a:xfrm>
            <a:off x="4741817" y="5133703"/>
            <a:ext cx="2509033"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Elipse 9"/>
          <p:cNvSpPr/>
          <p:nvPr/>
        </p:nvSpPr>
        <p:spPr>
          <a:xfrm>
            <a:off x="6786177" y="5187100"/>
            <a:ext cx="2509033"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342569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423717" y="1772195"/>
            <a:ext cx="5624385" cy="4652963"/>
          </a:xfrm>
        </p:spPr>
        <p:txBody>
          <a:bodyPr>
            <a:normAutofit fontScale="85000" lnSpcReduction="10000"/>
          </a:bodyPr>
          <a:lstStyle/>
          <a:p>
            <a:pPr marL="0" indent="0" algn="just">
              <a:buNone/>
            </a:pPr>
            <a:r>
              <a:rPr lang="es-MX" dirty="0" smtClean="0">
                <a:latin typeface="+mn-lt"/>
              </a:rPr>
              <a:t>La E.S.E Departamental San Vicente de Paul, aplica para su autoevaluación los estándares contenidos en el MANUAL DE ACEDITACION EN SALUD AMBULATORIO Y HOSPITALARIO DE COLOMBIA en su ultima versión.</a:t>
            </a:r>
          </a:p>
          <a:p>
            <a:pPr marL="0" indent="0" algn="just">
              <a:buNone/>
            </a:pPr>
            <a:r>
              <a:rPr lang="es-MX" dirty="0" smtClean="0">
                <a:latin typeface="+mn-lt"/>
              </a:rPr>
              <a:t>Dichos estándares están divididos en estándares asistenciales ( grupo de atención al cliente asistencial); estándares de apoyo ( grupos de direccionamiento, gerencia, gerencia del talento humano, gerencia de la información, ambiente físico, gestión de la tecnología) y estándares de mejoramiento. </a:t>
            </a:r>
            <a:endParaRPr lang="es-CO" dirty="0">
              <a:latin typeface="+mn-lt"/>
            </a:endParaRPr>
          </a:p>
        </p:txBody>
      </p:sp>
      <p:sp>
        <p:nvSpPr>
          <p:cNvPr id="5" name="Título 1"/>
          <p:cNvSpPr>
            <a:spLocks noGrp="1"/>
          </p:cNvSpPr>
          <p:nvPr>
            <p:ph type="title"/>
          </p:nvPr>
        </p:nvSpPr>
        <p:spPr/>
        <p:txBody>
          <a:bodyPr>
            <a:noAutofit/>
          </a:bodyPr>
          <a:lstStyle/>
          <a:p>
            <a:pPr algn="ctr"/>
            <a:r>
              <a:rPr lang="es-MX" sz="3200" b="1" dirty="0" smtClean="0">
                <a:solidFill>
                  <a:srgbClr val="4EA72E">
                    <a:lumMod val="75000"/>
                  </a:srgbClr>
                </a:solidFill>
                <a:latin typeface="+mn-lt"/>
              </a:rPr>
              <a:t>QUE AUTOEVALUA LA E.S.E DEPARTAMENTAL AN VICENTE DE PAUL DE GARZON. </a:t>
            </a:r>
            <a:endParaRPr lang="es-CO" sz="3200" dirty="0">
              <a:latin typeface="+mn-lt"/>
            </a:endParaRPr>
          </a:p>
        </p:txBody>
      </p:sp>
      <p:pic>
        <p:nvPicPr>
          <p:cNvPr id="6" name="Imagen 5"/>
          <p:cNvPicPr>
            <a:picLocks noChangeAspect="1"/>
          </p:cNvPicPr>
          <p:nvPr/>
        </p:nvPicPr>
        <p:blipFill>
          <a:blip r:embed="rId2"/>
          <a:stretch>
            <a:fillRect/>
          </a:stretch>
        </p:blipFill>
        <p:spPr>
          <a:xfrm>
            <a:off x="6583680" y="1253084"/>
            <a:ext cx="4136163" cy="5024466"/>
          </a:xfrm>
          <a:prstGeom prst="rect">
            <a:avLst/>
          </a:prstGeom>
        </p:spPr>
      </p:pic>
    </p:spTree>
    <p:extLst>
      <p:ext uri="{BB962C8B-B14F-4D97-AF65-F5344CB8AC3E}">
        <p14:creationId xmlns:p14="http://schemas.microsoft.com/office/powerpoint/2010/main" val="47958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943100" y="1867991"/>
            <a:ext cx="6782888" cy="3095895"/>
          </a:xfrm>
        </p:spPr>
        <p:txBody>
          <a:bodyPr>
            <a:normAutofit fontScale="90000"/>
          </a:bodyPr>
          <a:lstStyle/>
          <a:p>
            <a:pPr algn="ctr"/>
            <a:r>
              <a:rPr lang="es-MX" sz="3200" b="1" dirty="0">
                <a:solidFill>
                  <a:schemeClr val="accent6">
                    <a:lumMod val="75000"/>
                  </a:schemeClr>
                </a:solidFill>
                <a:latin typeface="+mn-lt"/>
              </a:rPr>
              <a:t>Para la </a:t>
            </a:r>
            <a:r>
              <a:rPr lang="es-MX" sz="3200" b="1" dirty="0" smtClean="0">
                <a:solidFill>
                  <a:schemeClr val="accent6">
                    <a:lumMod val="75000"/>
                  </a:schemeClr>
                </a:solidFill>
                <a:latin typeface="+mn-lt"/>
              </a:rPr>
              <a:t>E.S.E Departamental </a:t>
            </a:r>
            <a:r>
              <a:rPr lang="es-MX" sz="3200" b="1" dirty="0">
                <a:solidFill>
                  <a:schemeClr val="accent6">
                    <a:lumMod val="75000"/>
                  </a:schemeClr>
                </a:solidFill>
                <a:latin typeface="+mn-lt"/>
              </a:rPr>
              <a:t>S</a:t>
            </a:r>
            <a:r>
              <a:rPr lang="es-MX" sz="3200" b="1" dirty="0" smtClean="0">
                <a:solidFill>
                  <a:schemeClr val="accent6">
                    <a:lumMod val="75000"/>
                  </a:schemeClr>
                </a:solidFill>
                <a:latin typeface="+mn-lt"/>
              </a:rPr>
              <a:t>an Vicente de Paul, </a:t>
            </a:r>
            <a:r>
              <a:rPr lang="es-MX" sz="3200" b="1" dirty="0">
                <a:solidFill>
                  <a:schemeClr val="accent6">
                    <a:lumMod val="75000"/>
                  </a:schemeClr>
                </a:solidFill>
                <a:latin typeface="+mn-lt"/>
              </a:rPr>
              <a:t>el proceso de </a:t>
            </a:r>
            <a:r>
              <a:rPr lang="es-MX" sz="3200" b="1" dirty="0" smtClean="0">
                <a:solidFill>
                  <a:schemeClr val="accent6">
                    <a:lumMod val="75000"/>
                  </a:schemeClr>
                </a:solidFill>
                <a:latin typeface="+mn-lt"/>
              </a:rPr>
              <a:t>Acreditación </a:t>
            </a:r>
            <a:r>
              <a:rPr lang="es-MX" sz="3200" b="1" dirty="0">
                <a:solidFill>
                  <a:schemeClr val="accent6">
                    <a:lumMod val="75000"/>
                  </a:schemeClr>
                </a:solidFill>
                <a:latin typeface="+mn-lt"/>
              </a:rPr>
              <a:t>es una labor de mejoramiento </a:t>
            </a:r>
            <a:r>
              <a:rPr lang="es-MX" sz="3200" b="1" dirty="0" smtClean="0">
                <a:solidFill>
                  <a:schemeClr val="accent6">
                    <a:lumMod val="75000"/>
                  </a:schemeClr>
                </a:solidFill>
                <a:latin typeface="+mn-lt"/>
              </a:rPr>
              <a:t>continuo, que contribuye al logro de la calidad en la prestación de servicios, que redunde en la satisfacción del usuario y su familia. </a:t>
            </a:r>
            <a:endParaRPr lang="es-CO" sz="3200" b="1" dirty="0">
              <a:solidFill>
                <a:schemeClr val="accent6">
                  <a:lumMod val="75000"/>
                </a:schemeClr>
              </a:solidFill>
              <a:latin typeface="+mn-lt"/>
            </a:endParaRPr>
          </a:p>
        </p:txBody>
      </p:sp>
    </p:spTree>
    <p:extLst>
      <p:ext uri="{BB962C8B-B14F-4D97-AF65-F5344CB8AC3E}">
        <p14:creationId xmlns:p14="http://schemas.microsoft.com/office/powerpoint/2010/main" val="7772810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473</TotalTime>
  <Words>556</Words>
  <Application>Microsoft Office PowerPoint</Application>
  <PresentationFormat>Panorámica</PresentationFormat>
  <Paragraphs>32</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10</vt:i4>
      </vt:variant>
    </vt:vector>
  </HeadingPairs>
  <TitlesOfParts>
    <vt:vector size="19" baseType="lpstr">
      <vt:lpstr>Aptos</vt:lpstr>
      <vt:lpstr>Aptos Display</vt:lpstr>
      <vt:lpstr>Arial</vt:lpstr>
      <vt:lpstr>Arial MT</vt:lpstr>
      <vt:lpstr>Arial Narrow</vt:lpstr>
      <vt:lpstr>Calibri</vt:lpstr>
      <vt:lpstr>Times New Roman</vt:lpstr>
      <vt:lpstr>Tema de Office</vt:lpstr>
      <vt:lpstr>3_Tema de Office</vt:lpstr>
      <vt:lpstr>QUE ES ACREDITACION EN SALUD?</vt:lpstr>
      <vt:lpstr>ACREDITACION </vt:lpstr>
      <vt:lpstr>PRINCIPIOS DE ACREDITACION</vt:lpstr>
      <vt:lpstr>EJES  DE ACREDITACION</vt:lpstr>
      <vt:lpstr>SIGNIFICADO DE CADA EJE</vt:lpstr>
      <vt:lpstr>SIGNIFICADO DE CADA EJE</vt:lpstr>
      <vt:lpstr>CICLO DE ACREDITACION </vt:lpstr>
      <vt:lpstr>QUE AUTOEVALUA LA E.S.E DEPARTAMENTAL AN VICENTE DE PAUL DE GARZON. </vt:lpstr>
      <vt:lpstr>Para la E.S.E Departamental San Vicente de Paul, el proceso de Acreditación es una labor de mejoramiento continuo, que contribuye al logro de la calidad en la prestación de servicios, que redunde en la satisfacción del usuario y su familia.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REFERENCIACION E.S.E DEPARTAMENTAL SAN ANTONIO DE PITALITO</dc:title>
  <dc:creator>Egna Cuellar</dc:creator>
  <cp:lastModifiedBy>Usuario Calidad</cp:lastModifiedBy>
  <cp:revision>64</cp:revision>
  <dcterms:created xsi:type="dcterms:W3CDTF">2024-10-28T15:27:00Z</dcterms:created>
  <dcterms:modified xsi:type="dcterms:W3CDTF">2025-06-05T22:14:30Z</dcterms:modified>
</cp:coreProperties>
</file>